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6" r:id="rId2"/>
    <p:sldId id="508" r:id="rId3"/>
    <p:sldId id="493" r:id="rId4"/>
    <p:sldId id="441" r:id="rId5"/>
    <p:sldId id="483" r:id="rId6"/>
    <p:sldId id="431" r:id="rId7"/>
    <p:sldId id="504" r:id="rId8"/>
    <p:sldId id="482" r:id="rId9"/>
    <p:sldId id="507" r:id="rId10"/>
    <p:sldId id="321" r:id="rId11"/>
    <p:sldId id="449" r:id="rId12"/>
    <p:sldId id="451" r:id="rId13"/>
    <p:sldId id="453" r:id="rId14"/>
    <p:sldId id="501" r:id="rId15"/>
    <p:sldId id="502" r:id="rId16"/>
    <p:sldId id="454" r:id="rId17"/>
    <p:sldId id="455" r:id="rId18"/>
    <p:sldId id="434" r:id="rId19"/>
    <p:sldId id="435" r:id="rId20"/>
    <p:sldId id="446" r:id="rId21"/>
    <p:sldId id="506" r:id="rId22"/>
    <p:sldId id="447" r:id="rId23"/>
    <p:sldId id="463" r:id="rId24"/>
    <p:sldId id="468" r:id="rId25"/>
    <p:sldId id="487" r:id="rId26"/>
    <p:sldId id="503" r:id="rId27"/>
    <p:sldId id="496" r:id="rId28"/>
    <p:sldId id="498" r:id="rId29"/>
    <p:sldId id="509" r:id="rId30"/>
    <p:sldId id="500" r:id="rId31"/>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7F9"/>
    <a:srgbClr val="FFFFCC"/>
    <a:srgbClr val="FFFF00"/>
    <a:srgbClr val="CCECFF"/>
    <a:srgbClr val="CCFFCC"/>
    <a:srgbClr val="99CCFF"/>
    <a:srgbClr val="FF00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autoAdjust="0"/>
    <p:restoredTop sz="66578" autoAdjust="0"/>
  </p:normalViewPr>
  <p:slideViewPr>
    <p:cSldViewPr>
      <p:cViewPr varScale="1">
        <p:scale>
          <a:sx n="87" d="100"/>
          <a:sy n="87" d="100"/>
        </p:scale>
        <p:origin x="2310" y="66"/>
      </p:cViewPr>
      <p:guideLst>
        <p:guide orient="horz" pos="2160"/>
        <p:guide pos="2880"/>
      </p:guideLst>
    </p:cSldViewPr>
  </p:slideViewPr>
  <p:outlineViewPr>
    <p:cViewPr>
      <p:scale>
        <a:sx n="33" d="100"/>
        <a:sy n="33" d="100"/>
      </p:scale>
      <p:origin x="0" y="5094"/>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5" d="100"/>
          <a:sy n="55" d="100"/>
        </p:scale>
        <p:origin x="-2646" y="-10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ncoward\Desktop\Division%20Spreadsheets\CAREER%20stats%2004-13.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ncoward\Desktop\Division%20Spreadsheets\CAREER%20funding%20rates%2004-13.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latin typeface="Calibri"/>
                <a:ea typeface="Calibri"/>
                <a:cs typeface="Calibri"/>
              </a:defRPr>
            </a:pPr>
            <a:r>
              <a:rPr lang="en-US" sz="2400" b="1" i="0" baseline="0" dirty="0">
                <a:effectLst/>
              </a:rPr>
              <a:t>All CAREER Proposals Submitted</a:t>
            </a:r>
            <a:endParaRPr lang="en-US" sz="3200" dirty="0">
              <a:effectLst/>
            </a:endParaRPr>
          </a:p>
        </c:rich>
      </c:tx>
      <c:layout>
        <c:manualLayout>
          <c:xMode val="edge"/>
          <c:yMode val="edge"/>
          <c:x val="0.21165996417829699"/>
          <c:y val="6.3490140655495006E-2"/>
        </c:manualLayout>
      </c:layout>
      <c:overlay val="0"/>
      <c:spPr>
        <a:noFill/>
        <a:ln w="25400">
          <a:noFill/>
        </a:ln>
      </c:spPr>
    </c:title>
    <c:autoTitleDeleted val="0"/>
    <c:plotArea>
      <c:layout>
        <c:manualLayout>
          <c:layoutTarget val="inner"/>
          <c:xMode val="edge"/>
          <c:yMode val="edge"/>
          <c:x val="8.4865917923050593E-2"/>
          <c:y val="0.17955360858056901"/>
          <c:w val="0.83689584773965298"/>
          <c:h val="0.67770092492796996"/>
        </c:manualLayout>
      </c:layout>
      <c:barChart>
        <c:barDir val="col"/>
        <c:grouping val="clustered"/>
        <c:varyColors val="0"/>
        <c:ser>
          <c:idx val="0"/>
          <c:order val="0"/>
          <c:tx>
            <c:strRef>
              <c:f>'Proposals submitted'!$B$4</c:f>
              <c:strCache>
                <c:ptCount val="1"/>
                <c:pt idx="0">
                  <c:v>2004</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submitted'!$B$5:$B$11</c:f>
              <c:numCache>
                <c:formatCode>General</c:formatCode>
                <c:ptCount val="7"/>
                <c:pt idx="0">
                  <c:v>277</c:v>
                </c:pt>
                <c:pt idx="1">
                  <c:v>532</c:v>
                </c:pt>
                <c:pt idx="2">
                  <c:v>684</c:v>
                </c:pt>
                <c:pt idx="3">
                  <c:v>73</c:v>
                </c:pt>
                <c:pt idx="4">
                  <c:v>485</c:v>
                </c:pt>
                <c:pt idx="5">
                  <c:v>122</c:v>
                </c:pt>
                <c:pt idx="6">
                  <c:v>46</c:v>
                </c:pt>
              </c:numCache>
            </c:numRef>
          </c:val>
          <c:extLst>
            <c:ext xmlns:c16="http://schemas.microsoft.com/office/drawing/2014/chart" uri="{C3380CC4-5D6E-409C-BE32-E72D297353CC}">
              <c16:uniqueId val="{00000000-5995-457B-9D6D-7ABE7390542C}"/>
            </c:ext>
          </c:extLst>
        </c:ser>
        <c:ser>
          <c:idx val="1"/>
          <c:order val="1"/>
          <c:tx>
            <c:strRef>
              <c:f>'Proposals submitted'!$C$4</c:f>
              <c:strCache>
                <c:ptCount val="1"/>
                <c:pt idx="0">
                  <c:v>2005</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submitted'!$C$5:$C$11</c:f>
              <c:numCache>
                <c:formatCode>General</c:formatCode>
                <c:ptCount val="7"/>
                <c:pt idx="0">
                  <c:v>302</c:v>
                </c:pt>
                <c:pt idx="1">
                  <c:v>546</c:v>
                </c:pt>
                <c:pt idx="2">
                  <c:v>705</c:v>
                </c:pt>
                <c:pt idx="3">
                  <c:v>92</c:v>
                </c:pt>
                <c:pt idx="4">
                  <c:v>526</c:v>
                </c:pt>
                <c:pt idx="5">
                  <c:v>118</c:v>
                </c:pt>
                <c:pt idx="6">
                  <c:v>55</c:v>
                </c:pt>
              </c:numCache>
            </c:numRef>
          </c:val>
          <c:extLst>
            <c:ext xmlns:c16="http://schemas.microsoft.com/office/drawing/2014/chart" uri="{C3380CC4-5D6E-409C-BE32-E72D297353CC}">
              <c16:uniqueId val="{00000001-5995-457B-9D6D-7ABE7390542C}"/>
            </c:ext>
          </c:extLst>
        </c:ser>
        <c:ser>
          <c:idx val="2"/>
          <c:order val="2"/>
          <c:tx>
            <c:strRef>
              <c:f>'Proposals submitted'!$D$4</c:f>
              <c:strCache>
                <c:ptCount val="1"/>
                <c:pt idx="0">
                  <c:v>2006</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submitted'!$D$5:$D$11</c:f>
              <c:numCache>
                <c:formatCode>General</c:formatCode>
                <c:ptCount val="7"/>
                <c:pt idx="0">
                  <c:v>361</c:v>
                </c:pt>
                <c:pt idx="1">
                  <c:v>562</c:v>
                </c:pt>
                <c:pt idx="2">
                  <c:v>756</c:v>
                </c:pt>
                <c:pt idx="3">
                  <c:v>100</c:v>
                </c:pt>
                <c:pt idx="4">
                  <c:v>572</c:v>
                </c:pt>
                <c:pt idx="5">
                  <c:v>129</c:v>
                </c:pt>
                <c:pt idx="6">
                  <c:v>55</c:v>
                </c:pt>
              </c:numCache>
            </c:numRef>
          </c:val>
          <c:extLst>
            <c:ext xmlns:c16="http://schemas.microsoft.com/office/drawing/2014/chart" uri="{C3380CC4-5D6E-409C-BE32-E72D297353CC}">
              <c16:uniqueId val="{00000002-5995-457B-9D6D-7ABE7390542C}"/>
            </c:ext>
          </c:extLst>
        </c:ser>
        <c:ser>
          <c:idx val="3"/>
          <c:order val="3"/>
          <c:tx>
            <c:strRef>
              <c:f>'Proposals submitted'!$E$4</c:f>
              <c:strCache>
                <c:ptCount val="1"/>
                <c:pt idx="0">
                  <c:v>2007</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submitted'!$E$5:$E$11</c:f>
              <c:numCache>
                <c:formatCode>General</c:formatCode>
                <c:ptCount val="7"/>
                <c:pt idx="0">
                  <c:v>385</c:v>
                </c:pt>
                <c:pt idx="1">
                  <c:v>541</c:v>
                </c:pt>
                <c:pt idx="2">
                  <c:v>751</c:v>
                </c:pt>
                <c:pt idx="3">
                  <c:v>89</c:v>
                </c:pt>
                <c:pt idx="4">
                  <c:v>576</c:v>
                </c:pt>
                <c:pt idx="5">
                  <c:v>103</c:v>
                </c:pt>
                <c:pt idx="6">
                  <c:v>40</c:v>
                </c:pt>
              </c:numCache>
            </c:numRef>
          </c:val>
          <c:extLst>
            <c:ext xmlns:c16="http://schemas.microsoft.com/office/drawing/2014/chart" uri="{C3380CC4-5D6E-409C-BE32-E72D297353CC}">
              <c16:uniqueId val="{00000003-5995-457B-9D6D-7ABE7390542C}"/>
            </c:ext>
          </c:extLst>
        </c:ser>
        <c:ser>
          <c:idx val="4"/>
          <c:order val="4"/>
          <c:tx>
            <c:strRef>
              <c:f>'Proposals submitted'!$F$4</c:f>
              <c:strCache>
                <c:ptCount val="1"/>
                <c:pt idx="0">
                  <c:v>2008</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submitted'!$F$5:$F$11</c:f>
              <c:numCache>
                <c:formatCode>General</c:formatCode>
                <c:ptCount val="7"/>
                <c:pt idx="0">
                  <c:v>359</c:v>
                </c:pt>
                <c:pt idx="1">
                  <c:v>491</c:v>
                </c:pt>
                <c:pt idx="2">
                  <c:v>787</c:v>
                </c:pt>
                <c:pt idx="3">
                  <c:v>98</c:v>
                </c:pt>
                <c:pt idx="4">
                  <c:v>618</c:v>
                </c:pt>
                <c:pt idx="5">
                  <c:v>112</c:v>
                </c:pt>
                <c:pt idx="6">
                  <c:v>56</c:v>
                </c:pt>
              </c:numCache>
            </c:numRef>
          </c:val>
          <c:extLst>
            <c:ext xmlns:c16="http://schemas.microsoft.com/office/drawing/2014/chart" uri="{C3380CC4-5D6E-409C-BE32-E72D297353CC}">
              <c16:uniqueId val="{00000004-5995-457B-9D6D-7ABE7390542C}"/>
            </c:ext>
          </c:extLst>
        </c:ser>
        <c:ser>
          <c:idx val="5"/>
          <c:order val="5"/>
          <c:tx>
            <c:strRef>
              <c:f>'Proposals submitted'!$G$4</c:f>
              <c:strCache>
                <c:ptCount val="1"/>
                <c:pt idx="0">
                  <c:v>2009</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submitted'!$G$5:$G$11</c:f>
              <c:numCache>
                <c:formatCode>General</c:formatCode>
                <c:ptCount val="7"/>
                <c:pt idx="0">
                  <c:v>391</c:v>
                </c:pt>
                <c:pt idx="1">
                  <c:v>533</c:v>
                </c:pt>
                <c:pt idx="2">
                  <c:v>860</c:v>
                </c:pt>
                <c:pt idx="3">
                  <c:v>104</c:v>
                </c:pt>
                <c:pt idx="4">
                  <c:v>692</c:v>
                </c:pt>
                <c:pt idx="5">
                  <c:v>140</c:v>
                </c:pt>
                <c:pt idx="6">
                  <c:v>51</c:v>
                </c:pt>
              </c:numCache>
            </c:numRef>
          </c:val>
          <c:extLst>
            <c:ext xmlns:c16="http://schemas.microsoft.com/office/drawing/2014/chart" uri="{C3380CC4-5D6E-409C-BE32-E72D297353CC}">
              <c16:uniqueId val="{00000005-5995-457B-9D6D-7ABE7390542C}"/>
            </c:ext>
          </c:extLst>
        </c:ser>
        <c:ser>
          <c:idx val="6"/>
          <c:order val="6"/>
          <c:tx>
            <c:strRef>
              <c:f>'Proposals submitted'!$H$4</c:f>
              <c:strCache>
                <c:ptCount val="1"/>
                <c:pt idx="0">
                  <c:v>2010</c:v>
                </c:pt>
              </c:strCache>
            </c:strRef>
          </c:tx>
          <c:spPr>
            <a:solidFill>
              <a:srgbClr val="0066CC"/>
            </a:solidFill>
            <a:ln w="25400">
              <a:noFill/>
            </a:ln>
          </c:spPr>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submitted'!$H$5:$H$11</c:f>
              <c:numCache>
                <c:formatCode>General</c:formatCode>
                <c:ptCount val="7"/>
                <c:pt idx="0">
                  <c:v>413</c:v>
                </c:pt>
                <c:pt idx="1">
                  <c:v>481</c:v>
                </c:pt>
                <c:pt idx="2">
                  <c:v>1017</c:v>
                </c:pt>
                <c:pt idx="3">
                  <c:v>113</c:v>
                </c:pt>
                <c:pt idx="4">
                  <c:v>781</c:v>
                </c:pt>
                <c:pt idx="5">
                  <c:v>178</c:v>
                </c:pt>
                <c:pt idx="6">
                  <c:v>71</c:v>
                </c:pt>
              </c:numCache>
            </c:numRef>
          </c:val>
          <c:extLst>
            <c:ext xmlns:c16="http://schemas.microsoft.com/office/drawing/2014/chart" uri="{C3380CC4-5D6E-409C-BE32-E72D297353CC}">
              <c16:uniqueId val="{00000006-5995-457B-9D6D-7ABE7390542C}"/>
            </c:ext>
          </c:extLst>
        </c:ser>
        <c:ser>
          <c:idx val="7"/>
          <c:order val="7"/>
          <c:tx>
            <c:strRef>
              <c:f>'Proposals submitted'!$I$4</c:f>
              <c:strCache>
                <c:ptCount val="1"/>
                <c:pt idx="0">
                  <c:v>2011</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submitted'!$I$5:$I$11</c:f>
              <c:numCache>
                <c:formatCode>General</c:formatCode>
                <c:ptCount val="7"/>
                <c:pt idx="0">
                  <c:v>356</c:v>
                </c:pt>
                <c:pt idx="1">
                  <c:v>435</c:v>
                </c:pt>
                <c:pt idx="2">
                  <c:v>942</c:v>
                </c:pt>
                <c:pt idx="3">
                  <c:v>103</c:v>
                </c:pt>
                <c:pt idx="4">
                  <c:v>704</c:v>
                </c:pt>
                <c:pt idx="5">
                  <c:v>141</c:v>
                </c:pt>
                <c:pt idx="6">
                  <c:v>65</c:v>
                </c:pt>
              </c:numCache>
            </c:numRef>
          </c:val>
          <c:extLst>
            <c:ext xmlns:c16="http://schemas.microsoft.com/office/drawing/2014/chart" uri="{C3380CC4-5D6E-409C-BE32-E72D297353CC}">
              <c16:uniqueId val="{00000007-5995-457B-9D6D-7ABE7390542C}"/>
            </c:ext>
          </c:extLst>
        </c:ser>
        <c:ser>
          <c:idx val="8"/>
          <c:order val="8"/>
          <c:tx>
            <c:strRef>
              <c:f>'Proposals submitted'!$J$4</c:f>
              <c:strCache>
                <c:ptCount val="1"/>
                <c:pt idx="0">
                  <c:v>2012</c:v>
                </c:pt>
              </c:strCache>
            </c:strRef>
          </c:tx>
          <c:spPr>
            <a:solidFill>
              <a:srgbClr val="92D050"/>
            </a:solidFill>
          </c:spPr>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submitted'!$J$5:$J$11</c:f>
              <c:numCache>
                <c:formatCode>General</c:formatCode>
                <c:ptCount val="7"/>
                <c:pt idx="0">
                  <c:v>344</c:v>
                </c:pt>
                <c:pt idx="1">
                  <c:v>412</c:v>
                </c:pt>
                <c:pt idx="2">
                  <c:v>773</c:v>
                </c:pt>
                <c:pt idx="3">
                  <c:v>116</c:v>
                </c:pt>
                <c:pt idx="4">
                  <c:v>689</c:v>
                </c:pt>
                <c:pt idx="5">
                  <c:v>158</c:v>
                </c:pt>
                <c:pt idx="6">
                  <c:v>54</c:v>
                </c:pt>
              </c:numCache>
            </c:numRef>
          </c:val>
          <c:extLst>
            <c:ext xmlns:c16="http://schemas.microsoft.com/office/drawing/2014/chart" uri="{C3380CC4-5D6E-409C-BE32-E72D297353CC}">
              <c16:uniqueId val="{00000008-5995-457B-9D6D-7ABE7390542C}"/>
            </c:ext>
          </c:extLst>
        </c:ser>
        <c:ser>
          <c:idx val="9"/>
          <c:order val="9"/>
          <c:tx>
            <c:strRef>
              <c:f>'Proposals submitted'!$K$4</c:f>
              <c:strCache>
                <c:ptCount val="1"/>
                <c:pt idx="0">
                  <c:v>2013</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submitted'!$K$5:$K$11</c:f>
              <c:numCache>
                <c:formatCode>General</c:formatCode>
                <c:ptCount val="7"/>
                <c:pt idx="0">
                  <c:v>456</c:v>
                </c:pt>
                <c:pt idx="1">
                  <c:v>391</c:v>
                </c:pt>
                <c:pt idx="2">
                  <c:v>789</c:v>
                </c:pt>
                <c:pt idx="3">
                  <c:v>123</c:v>
                </c:pt>
                <c:pt idx="4">
                  <c:v>616</c:v>
                </c:pt>
                <c:pt idx="5">
                  <c:v>150</c:v>
                </c:pt>
                <c:pt idx="6">
                  <c:v>62</c:v>
                </c:pt>
              </c:numCache>
            </c:numRef>
          </c:val>
          <c:extLst>
            <c:ext xmlns:c16="http://schemas.microsoft.com/office/drawing/2014/chart" uri="{C3380CC4-5D6E-409C-BE32-E72D297353CC}">
              <c16:uniqueId val="{00000009-5995-457B-9D6D-7ABE7390542C}"/>
            </c:ext>
          </c:extLst>
        </c:ser>
        <c:dLbls>
          <c:showLegendKey val="0"/>
          <c:showVal val="0"/>
          <c:showCatName val="0"/>
          <c:showSerName val="0"/>
          <c:showPercent val="0"/>
          <c:showBubbleSize val="0"/>
        </c:dLbls>
        <c:gapWidth val="150"/>
        <c:axId val="-1075094320"/>
        <c:axId val="-1122941200"/>
      </c:barChart>
      <c:catAx>
        <c:axId val="-1075094320"/>
        <c:scaling>
          <c:orientation val="minMax"/>
        </c:scaling>
        <c:delete val="0"/>
        <c:axPos val="b"/>
        <c:numFmt formatCode="General" sourceLinked="1"/>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1122941200"/>
        <c:crosses val="autoZero"/>
        <c:auto val="1"/>
        <c:lblAlgn val="ctr"/>
        <c:lblOffset val="100"/>
        <c:noMultiLvlLbl val="0"/>
      </c:catAx>
      <c:valAx>
        <c:axId val="-1122941200"/>
        <c:scaling>
          <c:orientation val="minMax"/>
        </c:scaling>
        <c:delete val="0"/>
        <c:axPos val="l"/>
        <c:majorGridlines/>
        <c:numFmt formatCode="General" sourceLinked="1"/>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1075094320"/>
        <c:crosses val="autoZero"/>
        <c:crossBetween val="between"/>
      </c:valAx>
    </c:plotArea>
    <c:legend>
      <c:legendPos val="b"/>
      <c:layout>
        <c:manualLayout>
          <c:xMode val="edge"/>
          <c:yMode val="edge"/>
          <c:x val="0.19166345623106201"/>
          <c:y val="0.94336849720708005"/>
          <c:w val="0.64386333682538599"/>
          <c:h val="4.3810989972407302E-2"/>
        </c:manualLayout>
      </c:layout>
      <c:overlay val="0"/>
      <c:spPr>
        <a:solidFill>
          <a:srgbClr val="FFFFFF"/>
        </a:solidFill>
        <a:ln w="3175">
          <a:solidFill>
            <a:srgbClr val="000000"/>
          </a:solidFill>
          <a:prstDash val="solid"/>
        </a:ln>
      </c:spPr>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latin typeface="Calibri"/>
                <a:ea typeface="Calibri"/>
                <a:cs typeface="Calibri"/>
              </a:defRPr>
            </a:pPr>
            <a:r>
              <a:rPr lang="en-US" sz="2400" b="1" i="0" baseline="0" dirty="0">
                <a:effectLst/>
              </a:rPr>
              <a:t>CAREER Program Funding Rate by Directorate</a:t>
            </a:r>
            <a:endParaRPr lang="en-US" sz="3200" dirty="0">
              <a:effectLst/>
            </a:endParaRPr>
          </a:p>
        </c:rich>
      </c:tx>
      <c:layout>
        <c:manualLayout>
          <c:xMode val="edge"/>
          <c:yMode val="edge"/>
          <c:x val="0.249154228855721"/>
          <c:y val="8.7108282449149792E-3"/>
        </c:manualLayout>
      </c:layout>
      <c:overlay val="0"/>
      <c:spPr>
        <a:noFill/>
        <a:ln w="25400">
          <a:noFill/>
        </a:ln>
      </c:spPr>
    </c:title>
    <c:autoTitleDeleted val="0"/>
    <c:plotArea>
      <c:layout>
        <c:manualLayout>
          <c:layoutTarget val="inner"/>
          <c:xMode val="edge"/>
          <c:yMode val="edge"/>
          <c:x val="0.111733036814715"/>
          <c:y val="0.129100494562532"/>
          <c:w val="0.84476986781247199"/>
          <c:h val="0.67770092492796996"/>
        </c:manualLayout>
      </c:layout>
      <c:barChart>
        <c:barDir val="col"/>
        <c:grouping val="clustered"/>
        <c:varyColors val="0"/>
        <c:ser>
          <c:idx val="0"/>
          <c:order val="0"/>
          <c:tx>
            <c:strRef>
              <c:f>'funding rate'!$B$4</c:f>
              <c:strCache>
                <c:ptCount val="1"/>
                <c:pt idx="0">
                  <c:v>2004</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rate'!$B$5:$B$11</c:f>
              <c:numCache>
                <c:formatCode>0.00%</c:formatCode>
                <c:ptCount val="7"/>
                <c:pt idx="0">
                  <c:v>0.17330000000000001</c:v>
                </c:pt>
                <c:pt idx="1">
                  <c:v>0.21990000000000001</c:v>
                </c:pt>
                <c:pt idx="2">
                  <c:v>0.1477</c:v>
                </c:pt>
                <c:pt idx="3">
                  <c:v>0.28770000000000001</c:v>
                </c:pt>
                <c:pt idx="4">
                  <c:v>0.2495</c:v>
                </c:pt>
                <c:pt idx="5">
                  <c:v>7.3800000000000004E-2</c:v>
                </c:pt>
                <c:pt idx="6">
                  <c:v>0.19570000000000001</c:v>
                </c:pt>
              </c:numCache>
            </c:numRef>
          </c:val>
          <c:extLst>
            <c:ext xmlns:c16="http://schemas.microsoft.com/office/drawing/2014/chart" uri="{C3380CC4-5D6E-409C-BE32-E72D297353CC}">
              <c16:uniqueId val="{00000000-FD6D-4C91-9E3B-26AE3BEEC44F}"/>
            </c:ext>
          </c:extLst>
        </c:ser>
        <c:ser>
          <c:idx val="1"/>
          <c:order val="1"/>
          <c:tx>
            <c:strRef>
              <c:f>'funding rate'!$C$4</c:f>
              <c:strCache>
                <c:ptCount val="1"/>
                <c:pt idx="0">
                  <c:v>2005</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rate'!$C$5:$C$11</c:f>
              <c:numCache>
                <c:formatCode>0.00%</c:formatCode>
                <c:ptCount val="7"/>
                <c:pt idx="0">
                  <c:v>0.14899999999999999</c:v>
                </c:pt>
                <c:pt idx="1">
                  <c:v>0.20699999999999999</c:v>
                </c:pt>
                <c:pt idx="2">
                  <c:v>0.1191</c:v>
                </c:pt>
                <c:pt idx="3">
                  <c:v>0.21740000000000001</c:v>
                </c:pt>
                <c:pt idx="4">
                  <c:v>0.18820000000000001</c:v>
                </c:pt>
                <c:pt idx="5">
                  <c:v>5.9299999999999999E-2</c:v>
                </c:pt>
                <c:pt idx="6">
                  <c:v>0.1273</c:v>
                </c:pt>
              </c:numCache>
            </c:numRef>
          </c:val>
          <c:extLst>
            <c:ext xmlns:c16="http://schemas.microsoft.com/office/drawing/2014/chart" uri="{C3380CC4-5D6E-409C-BE32-E72D297353CC}">
              <c16:uniqueId val="{00000001-FD6D-4C91-9E3B-26AE3BEEC44F}"/>
            </c:ext>
          </c:extLst>
        </c:ser>
        <c:ser>
          <c:idx val="2"/>
          <c:order val="2"/>
          <c:tx>
            <c:strRef>
              <c:f>'funding rate'!$D$4</c:f>
              <c:strCache>
                <c:ptCount val="1"/>
                <c:pt idx="0">
                  <c:v>2006</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rate'!$D$5:$D$11</c:f>
              <c:numCache>
                <c:formatCode>0.00%</c:formatCode>
                <c:ptCount val="7"/>
                <c:pt idx="0">
                  <c:v>0.1053</c:v>
                </c:pt>
                <c:pt idx="1">
                  <c:v>0.2117</c:v>
                </c:pt>
                <c:pt idx="2">
                  <c:v>0.1429</c:v>
                </c:pt>
                <c:pt idx="3" formatCode="0%">
                  <c:v>0.21</c:v>
                </c:pt>
                <c:pt idx="4">
                  <c:v>0.1958</c:v>
                </c:pt>
                <c:pt idx="5">
                  <c:v>0.1008</c:v>
                </c:pt>
                <c:pt idx="6">
                  <c:v>7.2700000000000001E-2</c:v>
                </c:pt>
              </c:numCache>
            </c:numRef>
          </c:val>
          <c:extLst>
            <c:ext xmlns:c16="http://schemas.microsoft.com/office/drawing/2014/chart" uri="{C3380CC4-5D6E-409C-BE32-E72D297353CC}">
              <c16:uniqueId val="{00000002-FD6D-4C91-9E3B-26AE3BEEC44F}"/>
            </c:ext>
          </c:extLst>
        </c:ser>
        <c:ser>
          <c:idx val="3"/>
          <c:order val="3"/>
          <c:tx>
            <c:strRef>
              <c:f>'funding rate'!$E$4</c:f>
              <c:strCache>
                <c:ptCount val="1"/>
                <c:pt idx="0">
                  <c:v>2007</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rate'!$E$5:$E$11</c:f>
              <c:numCache>
                <c:formatCode>0.00%</c:formatCode>
                <c:ptCount val="7"/>
                <c:pt idx="0">
                  <c:v>0.1091</c:v>
                </c:pt>
                <c:pt idx="1">
                  <c:v>0.2366</c:v>
                </c:pt>
                <c:pt idx="2">
                  <c:v>0.16109999999999999</c:v>
                </c:pt>
                <c:pt idx="3">
                  <c:v>0.23599999999999999</c:v>
                </c:pt>
                <c:pt idx="4">
                  <c:v>0.2031</c:v>
                </c:pt>
                <c:pt idx="5">
                  <c:v>0.12620000000000001</c:v>
                </c:pt>
                <c:pt idx="6">
                  <c:v>0.125</c:v>
                </c:pt>
              </c:numCache>
            </c:numRef>
          </c:val>
          <c:extLst>
            <c:ext xmlns:c16="http://schemas.microsoft.com/office/drawing/2014/chart" uri="{C3380CC4-5D6E-409C-BE32-E72D297353CC}">
              <c16:uniqueId val="{00000003-FD6D-4C91-9E3B-26AE3BEEC44F}"/>
            </c:ext>
          </c:extLst>
        </c:ser>
        <c:ser>
          <c:idx val="4"/>
          <c:order val="4"/>
          <c:tx>
            <c:strRef>
              <c:f>'funding rate'!$F$4</c:f>
              <c:strCache>
                <c:ptCount val="1"/>
                <c:pt idx="0">
                  <c:v>2008</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rate'!$F$5:$F$11</c:f>
              <c:numCache>
                <c:formatCode>0.00%</c:formatCode>
                <c:ptCount val="7"/>
                <c:pt idx="0">
                  <c:v>0.1142</c:v>
                </c:pt>
                <c:pt idx="1">
                  <c:v>0.222</c:v>
                </c:pt>
                <c:pt idx="2">
                  <c:v>0.16520000000000001</c:v>
                </c:pt>
                <c:pt idx="3">
                  <c:v>0.21429999999999999</c:v>
                </c:pt>
                <c:pt idx="4">
                  <c:v>0.2039</c:v>
                </c:pt>
                <c:pt idx="5">
                  <c:v>0.1875</c:v>
                </c:pt>
                <c:pt idx="6">
                  <c:v>0.19639999999999999</c:v>
                </c:pt>
              </c:numCache>
            </c:numRef>
          </c:val>
          <c:extLst>
            <c:ext xmlns:c16="http://schemas.microsoft.com/office/drawing/2014/chart" uri="{C3380CC4-5D6E-409C-BE32-E72D297353CC}">
              <c16:uniqueId val="{00000004-FD6D-4C91-9E3B-26AE3BEEC44F}"/>
            </c:ext>
          </c:extLst>
        </c:ser>
        <c:ser>
          <c:idx val="5"/>
          <c:order val="5"/>
          <c:tx>
            <c:strRef>
              <c:f>'funding rate'!$G$4</c:f>
              <c:strCache>
                <c:ptCount val="1"/>
                <c:pt idx="0">
                  <c:v>2009</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rate'!$G$5:$G$11</c:f>
              <c:numCache>
                <c:formatCode>0.00%</c:formatCode>
                <c:ptCount val="7"/>
                <c:pt idx="0">
                  <c:v>0.2072</c:v>
                </c:pt>
                <c:pt idx="1">
                  <c:v>0.28889999999999999</c:v>
                </c:pt>
                <c:pt idx="2">
                  <c:v>0.21859999999999999</c:v>
                </c:pt>
                <c:pt idx="3">
                  <c:v>0.3846</c:v>
                </c:pt>
                <c:pt idx="4">
                  <c:v>0.28320000000000001</c:v>
                </c:pt>
                <c:pt idx="5">
                  <c:v>0.22140000000000001</c:v>
                </c:pt>
                <c:pt idx="6">
                  <c:v>0.1176</c:v>
                </c:pt>
              </c:numCache>
            </c:numRef>
          </c:val>
          <c:extLst>
            <c:ext xmlns:c16="http://schemas.microsoft.com/office/drawing/2014/chart" uri="{C3380CC4-5D6E-409C-BE32-E72D297353CC}">
              <c16:uniqueId val="{00000005-FD6D-4C91-9E3B-26AE3BEEC44F}"/>
            </c:ext>
          </c:extLst>
        </c:ser>
        <c:ser>
          <c:idx val="6"/>
          <c:order val="6"/>
          <c:tx>
            <c:strRef>
              <c:f>'funding rate'!$H$4</c:f>
              <c:strCache>
                <c:ptCount val="1"/>
                <c:pt idx="0">
                  <c:v>2010</c:v>
                </c:pt>
              </c:strCache>
            </c:strRef>
          </c:tx>
          <c:spPr>
            <a:solidFill>
              <a:srgbClr val="0066CC"/>
            </a:solidFill>
            <a:ln w="25400">
              <a:noFill/>
            </a:ln>
          </c:spPr>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rate'!$H$5:$H$11</c:f>
              <c:numCache>
                <c:formatCode>0.00%</c:formatCode>
                <c:ptCount val="7"/>
                <c:pt idx="0">
                  <c:v>0.13320000000000001</c:v>
                </c:pt>
                <c:pt idx="1">
                  <c:v>0.26400000000000001</c:v>
                </c:pt>
                <c:pt idx="2">
                  <c:v>0.1386</c:v>
                </c:pt>
                <c:pt idx="3">
                  <c:v>0.25659999999999999</c:v>
                </c:pt>
                <c:pt idx="4">
                  <c:v>0.2074</c:v>
                </c:pt>
                <c:pt idx="5">
                  <c:v>0.1067</c:v>
                </c:pt>
                <c:pt idx="6">
                  <c:v>0.18310000000000001</c:v>
                </c:pt>
              </c:numCache>
            </c:numRef>
          </c:val>
          <c:extLst>
            <c:ext xmlns:c16="http://schemas.microsoft.com/office/drawing/2014/chart" uri="{C3380CC4-5D6E-409C-BE32-E72D297353CC}">
              <c16:uniqueId val="{00000006-FD6D-4C91-9E3B-26AE3BEEC44F}"/>
            </c:ext>
          </c:extLst>
        </c:ser>
        <c:ser>
          <c:idx val="7"/>
          <c:order val="7"/>
          <c:tx>
            <c:strRef>
              <c:f>'funding rate'!$I$4</c:f>
              <c:strCache>
                <c:ptCount val="1"/>
                <c:pt idx="0">
                  <c:v>2011</c:v>
                </c:pt>
              </c:strCache>
            </c:strRef>
          </c:tx>
          <c:spPr>
            <a:solidFill>
              <a:schemeClr val="accent2">
                <a:lumMod val="60000"/>
                <a:lumOff val="40000"/>
              </a:schemeClr>
            </a:solidFill>
          </c:spPr>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rate'!$I$5:$I$11</c:f>
              <c:numCache>
                <c:formatCode>0.00%</c:formatCode>
                <c:ptCount val="7"/>
                <c:pt idx="0">
                  <c:v>0.13200000000000001</c:v>
                </c:pt>
                <c:pt idx="1">
                  <c:v>0.25059999999999999</c:v>
                </c:pt>
                <c:pt idx="2">
                  <c:v>0.15390000000000001</c:v>
                </c:pt>
                <c:pt idx="3">
                  <c:v>0.2427</c:v>
                </c:pt>
                <c:pt idx="4">
                  <c:v>0.20030000000000001</c:v>
                </c:pt>
                <c:pt idx="5">
                  <c:v>0.1489</c:v>
                </c:pt>
                <c:pt idx="6">
                  <c:v>0.13850000000000001</c:v>
                </c:pt>
              </c:numCache>
            </c:numRef>
          </c:val>
          <c:extLst>
            <c:ext xmlns:c16="http://schemas.microsoft.com/office/drawing/2014/chart" uri="{C3380CC4-5D6E-409C-BE32-E72D297353CC}">
              <c16:uniqueId val="{00000007-FD6D-4C91-9E3B-26AE3BEEC44F}"/>
            </c:ext>
          </c:extLst>
        </c:ser>
        <c:ser>
          <c:idx val="8"/>
          <c:order val="8"/>
          <c:tx>
            <c:strRef>
              <c:f>'funding rate'!$J$4</c:f>
              <c:strCache>
                <c:ptCount val="1"/>
                <c:pt idx="0">
                  <c:v>2012</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rate'!$J$5:$J$11</c:f>
              <c:numCache>
                <c:formatCode>0.00%</c:formatCode>
                <c:ptCount val="7"/>
                <c:pt idx="0">
                  <c:v>0.186</c:v>
                </c:pt>
                <c:pt idx="1">
                  <c:v>0.2767</c:v>
                </c:pt>
                <c:pt idx="2">
                  <c:v>0.17080000000000001</c:v>
                </c:pt>
                <c:pt idx="3">
                  <c:v>0.31030000000000002</c:v>
                </c:pt>
                <c:pt idx="4">
                  <c:v>0.2177</c:v>
                </c:pt>
                <c:pt idx="5">
                  <c:v>9.4899999999999998E-2</c:v>
                </c:pt>
                <c:pt idx="6">
                  <c:v>0.12959999999999999</c:v>
                </c:pt>
              </c:numCache>
            </c:numRef>
          </c:val>
          <c:extLst>
            <c:ext xmlns:c16="http://schemas.microsoft.com/office/drawing/2014/chart" uri="{C3380CC4-5D6E-409C-BE32-E72D297353CC}">
              <c16:uniqueId val="{00000008-FD6D-4C91-9E3B-26AE3BEEC44F}"/>
            </c:ext>
          </c:extLst>
        </c:ser>
        <c:ser>
          <c:idx val="9"/>
          <c:order val="9"/>
          <c:tx>
            <c:strRef>
              <c:f>'funding rate'!$K$4</c:f>
              <c:strCache>
                <c:ptCount val="1"/>
                <c:pt idx="0">
                  <c:v>2013</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rate'!$K$5:$K$11</c:f>
              <c:numCache>
                <c:formatCode>0.00%</c:formatCode>
                <c:ptCount val="7"/>
                <c:pt idx="0">
                  <c:v>0.12720000000000001</c:v>
                </c:pt>
                <c:pt idx="1">
                  <c:v>0.25829999999999997</c:v>
                </c:pt>
                <c:pt idx="2">
                  <c:v>0.1648</c:v>
                </c:pt>
                <c:pt idx="3">
                  <c:v>0.23580000000000001</c:v>
                </c:pt>
                <c:pt idx="4">
                  <c:v>0.20780000000000001</c:v>
                </c:pt>
                <c:pt idx="5">
                  <c:v>8.6699999999999999E-2</c:v>
                </c:pt>
                <c:pt idx="6">
                  <c:v>0.129</c:v>
                </c:pt>
              </c:numCache>
            </c:numRef>
          </c:val>
          <c:extLst>
            <c:ext xmlns:c16="http://schemas.microsoft.com/office/drawing/2014/chart" uri="{C3380CC4-5D6E-409C-BE32-E72D297353CC}">
              <c16:uniqueId val="{00000009-FD6D-4C91-9E3B-26AE3BEEC44F}"/>
            </c:ext>
          </c:extLst>
        </c:ser>
        <c:dLbls>
          <c:showLegendKey val="0"/>
          <c:showVal val="0"/>
          <c:showCatName val="0"/>
          <c:showSerName val="0"/>
          <c:showPercent val="0"/>
          <c:showBubbleSize val="0"/>
        </c:dLbls>
        <c:gapWidth val="150"/>
        <c:axId val="-1071804224"/>
        <c:axId val="-1071750304"/>
      </c:barChart>
      <c:catAx>
        <c:axId val="-1071804224"/>
        <c:scaling>
          <c:orientation val="minMax"/>
        </c:scaling>
        <c:delete val="0"/>
        <c:axPos val="b"/>
        <c:numFmt formatCode="General" sourceLinked="1"/>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1071750304"/>
        <c:crosses val="autoZero"/>
        <c:auto val="1"/>
        <c:lblAlgn val="ctr"/>
        <c:lblOffset val="100"/>
        <c:noMultiLvlLbl val="0"/>
      </c:catAx>
      <c:valAx>
        <c:axId val="-1071750304"/>
        <c:scaling>
          <c:orientation val="minMax"/>
        </c:scaling>
        <c:delete val="0"/>
        <c:axPos val="l"/>
        <c:majorGridlines/>
        <c:numFmt formatCode="0%" sourceLinked="0"/>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1071804224"/>
        <c:crosses val="autoZero"/>
        <c:crossBetween val="between"/>
      </c:valAx>
    </c:plotArea>
    <c:legend>
      <c:legendPos val="b"/>
      <c:layout>
        <c:manualLayout>
          <c:xMode val="edge"/>
          <c:yMode val="edge"/>
          <c:x val="0.21973777388044699"/>
          <c:y val="0.92603901196288296"/>
          <c:w val="0.68895594709673902"/>
          <c:h val="4.7215989193060699E-2"/>
        </c:manualLayout>
      </c:layout>
      <c:overlay val="0"/>
      <c:spPr>
        <a:solidFill>
          <a:srgbClr val="FFFFFF"/>
        </a:solidFill>
        <a:ln w="3175">
          <a:solidFill>
            <a:srgbClr val="000000"/>
          </a:solidFill>
          <a:prstDash val="solid"/>
        </a:ln>
      </c:spPr>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0BC130-9305-46B3-85CC-6E381618430C}"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AA3DC15B-7122-4E5E-93B7-6DBAF9A7D697}">
      <dgm:prSet phldrT="[Text]" custT="1"/>
      <dgm:spPr/>
      <dgm:t>
        <a:bodyPr/>
        <a:lstStyle/>
        <a:p>
          <a:r>
            <a:rPr lang="en-US" sz="1600" b="1" dirty="0"/>
            <a:t>CISE</a:t>
          </a:r>
        </a:p>
        <a:p>
          <a:r>
            <a:rPr lang="en-US" sz="1600" b="1" dirty="0"/>
            <a:t> Office of the Assistant Director</a:t>
          </a:r>
        </a:p>
      </dgm:t>
    </dgm:pt>
    <dgm:pt modelId="{6DBCFC95-94EB-4E1B-BB86-A3B3C02588EC}" type="parTrans" cxnId="{9136119B-988E-45AB-8779-6E6C9C411BD9}">
      <dgm:prSet/>
      <dgm:spPr/>
      <dgm:t>
        <a:bodyPr/>
        <a:lstStyle/>
        <a:p>
          <a:endParaRPr lang="en-US"/>
        </a:p>
      </dgm:t>
    </dgm:pt>
    <dgm:pt modelId="{F293F29F-7029-4A97-BBF6-9F44421ABB52}" type="sibTrans" cxnId="{9136119B-988E-45AB-8779-6E6C9C411BD9}">
      <dgm:prSet/>
      <dgm:spPr/>
      <dgm:t>
        <a:bodyPr/>
        <a:lstStyle/>
        <a:p>
          <a:endParaRPr lang="en-US"/>
        </a:p>
      </dgm:t>
    </dgm:pt>
    <dgm:pt modelId="{AA36F028-1125-47C5-8FF6-EB0A0EC4E834}">
      <dgm:prSet phldrT="[Text]" custT="1"/>
      <dgm:spPr/>
      <dgm:t>
        <a:bodyPr/>
        <a:lstStyle/>
        <a:p>
          <a:r>
            <a:rPr lang="en-US" altLang="en-US" sz="1400" b="1" dirty="0">
              <a:latin typeface="Arial"/>
              <a:cs typeface="Arial"/>
            </a:rPr>
            <a:t>Computing and Communications Foundations (CCF)</a:t>
          </a:r>
        </a:p>
      </dgm:t>
    </dgm:pt>
    <dgm:pt modelId="{58286FC0-84D8-464A-9FFC-7D7C2C87ECED}" type="parTrans" cxnId="{A779B265-0BB4-41A7-9FAE-F8226C1D88AC}">
      <dgm:prSet/>
      <dgm:spPr/>
      <dgm:t>
        <a:bodyPr/>
        <a:lstStyle/>
        <a:p>
          <a:endParaRPr lang="en-US" dirty="0"/>
        </a:p>
      </dgm:t>
    </dgm:pt>
    <dgm:pt modelId="{D393099B-A3B6-4E89-9BBA-EBDAC10B9F86}" type="sibTrans" cxnId="{A779B265-0BB4-41A7-9FAE-F8226C1D88AC}">
      <dgm:prSet/>
      <dgm:spPr/>
      <dgm:t>
        <a:bodyPr/>
        <a:lstStyle/>
        <a:p>
          <a:endParaRPr lang="en-US"/>
        </a:p>
      </dgm:t>
    </dgm:pt>
    <dgm:pt modelId="{A2ADA049-FDE6-4D77-9967-4BF0692355C0}">
      <dgm:prSet phldrT="[Text]" custT="1"/>
      <dgm:spPr/>
      <dgm:t>
        <a:bodyPr/>
        <a:lstStyle/>
        <a:p>
          <a:r>
            <a:rPr lang="en-US" altLang="en-US" sz="1400" b="1" dirty="0">
              <a:latin typeface="Arial"/>
              <a:cs typeface="Arial"/>
            </a:rPr>
            <a:t>Computer and Network Systems (CNS)</a:t>
          </a:r>
        </a:p>
      </dgm:t>
    </dgm:pt>
    <dgm:pt modelId="{21476DDF-C5D2-47EA-A4B4-7583DF9C867A}" type="parTrans" cxnId="{5D0C0D89-4067-4D78-8BC5-202822F3FB47}">
      <dgm:prSet/>
      <dgm:spPr/>
      <dgm:t>
        <a:bodyPr/>
        <a:lstStyle/>
        <a:p>
          <a:endParaRPr lang="en-US" dirty="0"/>
        </a:p>
      </dgm:t>
    </dgm:pt>
    <dgm:pt modelId="{6C2D1E02-1C2E-48BB-BC32-8EA75F36328E}" type="sibTrans" cxnId="{5D0C0D89-4067-4D78-8BC5-202822F3FB47}">
      <dgm:prSet/>
      <dgm:spPr/>
      <dgm:t>
        <a:bodyPr/>
        <a:lstStyle/>
        <a:p>
          <a:endParaRPr lang="en-US"/>
        </a:p>
      </dgm:t>
    </dgm:pt>
    <dgm:pt modelId="{A20B1715-32CA-411E-99C0-B02648DF485A}">
      <dgm:prSet phldrT="[Text]" custT="1"/>
      <dgm:spPr/>
      <dgm:t>
        <a:bodyPr/>
        <a:lstStyle/>
        <a:p>
          <a:r>
            <a:rPr lang="en-US" sz="1400" dirty="0"/>
            <a:t>Algorithmic Foundations</a:t>
          </a:r>
        </a:p>
      </dgm:t>
    </dgm:pt>
    <dgm:pt modelId="{229B8A77-34A8-4BD9-9277-22A8C2B9D03E}" type="parTrans" cxnId="{5D416D83-CC0A-4FF8-9F63-4859A5930FEE}">
      <dgm:prSet/>
      <dgm:spPr/>
      <dgm:t>
        <a:bodyPr/>
        <a:lstStyle/>
        <a:p>
          <a:endParaRPr lang="en-US" dirty="0"/>
        </a:p>
      </dgm:t>
    </dgm:pt>
    <dgm:pt modelId="{CF0852AC-A418-4880-8CA7-F51BD57DD683}" type="sibTrans" cxnId="{5D416D83-CC0A-4FF8-9F63-4859A5930FEE}">
      <dgm:prSet/>
      <dgm:spPr/>
      <dgm:t>
        <a:bodyPr/>
        <a:lstStyle/>
        <a:p>
          <a:endParaRPr lang="en-US"/>
        </a:p>
      </dgm:t>
    </dgm:pt>
    <dgm:pt modelId="{000D93B2-537F-44B1-8F3A-350C92378CEB}">
      <dgm:prSet phldrT="[Text]" custT="1"/>
      <dgm:spPr/>
      <dgm:t>
        <a:bodyPr/>
        <a:lstStyle/>
        <a:p>
          <a:r>
            <a:rPr lang="en-US" sz="1400" dirty="0"/>
            <a:t>Communication and Information Foundations</a:t>
          </a:r>
        </a:p>
      </dgm:t>
    </dgm:pt>
    <dgm:pt modelId="{DDF689E1-D1B7-4597-9A46-C61C50490C27}" type="parTrans" cxnId="{92D2BC51-0DDF-4186-9B84-2E9E06A9B058}">
      <dgm:prSet/>
      <dgm:spPr/>
      <dgm:t>
        <a:bodyPr/>
        <a:lstStyle/>
        <a:p>
          <a:endParaRPr lang="en-US" dirty="0"/>
        </a:p>
      </dgm:t>
    </dgm:pt>
    <dgm:pt modelId="{51391153-EC89-4F8E-8B3A-6731C76D8D30}" type="sibTrans" cxnId="{92D2BC51-0DDF-4186-9B84-2E9E06A9B058}">
      <dgm:prSet/>
      <dgm:spPr/>
      <dgm:t>
        <a:bodyPr/>
        <a:lstStyle/>
        <a:p>
          <a:endParaRPr lang="en-US"/>
        </a:p>
      </dgm:t>
    </dgm:pt>
    <dgm:pt modelId="{8321CC94-C73A-4D52-BDA5-3AA268FD040B}">
      <dgm:prSet phldrT="[Text]" custT="1"/>
      <dgm:spPr/>
      <dgm:t>
        <a:bodyPr/>
        <a:lstStyle/>
        <a:p>
          <a:r>
            <a:rPr lang="en-US" sz="1400" dirty="0"/>
            <a:t>Software and Hardware Foundations</a:t>
          </a:r>
        </a:p>
      </dgm:t>
    </dgm:pt>
    <dgm:pt modelId="{CEB59BF6-F636-44DF-8008-C327D08AABA7}" type="parTrans" cxnId="{AB81344A-86E9-48CC-9F27-122EAD5BF337}">
      <dgm:prSet/>
      <dgm:spPr/>
      <dgm:t>
        <a:bodyPr/>
        <a:lstStyle/>
        <a:p>
          <a:endParaRPr lang="en-US" dirty="0"/>
        </a:p>
      </dgm:t>
    </dgm:pt>
    <dgm:pt modelId="{A0BA1EBE-2C29-4C06-A93C-C4D632684E9F}" type="sibTrans" cxnId="{AB81344A-86E9-48CC-9F27-122EAD5BF337}">
      <dgm:prSet/>
      <dgm:spPr/>
      <dgm:t>
        <a:bodyPr/>
        <a:lstStyle/>
        <a:p>
          <a:endParaRPr lang="en-US"/>
        </a:p>
      </dgm:t>
    </dgm:pt>
    <dgm:pt modelId="{8E9AE834-A7E0-4B8B-BD89-CA8CCA1909DB}">
      <dgm:prSet phldrT="[Text]" custT="1"/>
      <dgm:spPr/>
      <dgm:t>
        <a:bodyPr/>
        <a:lstStyle/>
        <a:p>
          <a:r>
            <a:rPr lang="en-US" sz="1400" dirty="0"/>
            <a:t>Computer Systems Research</a:t>
          </a:r>
        </a:p>
      </dgm:t>
    </dgm:pt>
    <dgm:pt modelId="{4AAA43B6-966C-4AAC-B676-F454147DC089}" type="parTrans" cxnId="{B91ACCB5-08EF-4E82-B276-BF7F96CB4015}">
      <dgm:prSet/>
      <dgm:spPr/>
      <dgm:t>
        <a:bodyPr/>
        <a:lstStyle/>
        <a:p>
          <a:endParaRPr lang="en-US" dirty="0"/>
        </a:p>
      </dgm:t>
    </dgm:pt>
    <dgm:pt modelId="{61C4D142-8216-441B-AFEA-216774C637D3}" type="sibTrans" cxnId="{B91ACCB5-08EF-4E82-B276-BF7F96CB4015}">
      <dgm:prSet/>
      <dgm:spPr/>
      <dgm:t>
        <a:bodyPr/>
        <a:lstStyle/>
        <a:p>
          <a:endParaRPr lang="en-US"/>
        </a:p>
      </dgm:t>
    </dgm:pt>
    <dgm:pt modelId="{489924D4-54BE-493B-B554-DE35EF4EFFFC}">
      <dgm:prSet phldrT="[Text]" custT="1"/>
      <dgm:spPr/>
      <dgm:t>
        <a:bodyPr/>
        <a:lstStyle/>
        <a:p>
          <a:r>
            <a:rPr lang="en-US" sz="1400" dirty="0"/>
            <a:t>Networking Technology and Systems</a:t>
          </a:r>
        </a:p>
      </dgm:t>
    </dgm:pt>
    <dgm:pt modelId="{D22669F7-3D08-4746-AA35-7D9BD7D5E11B}" type="parTrans" cxnId="{9C0BEF83-1475-4241-99F4-F1000DECA16B}">
      <dgm:prSet/>
      <dgm:spPr/>
      <dgm:t>
        <a:bodyPr/>
        <a:lstStyle/>
        <a:p>
          <a:endParaRPr lang="en-US" dirty="0"/>
        </a:p>
      </dgm:t>
    </dgm:pt>
    <dgm:pt modelId="{0BCFE4C1-272E-4295-8B4F-C5C51F971450}" type="sibTrans" cxnId="{9C0BEF83-1475-4241-99F4-F1000DECA16B}">
      <dgm:prSet/>
      <dgm:spPr/>
      <dgm:t>
        <a:bodyPr/>
        <a:lstStyle/>
        <a:p>
          <a:endParaRPr lang="en-US"/>
        </a:p>
      </dgm:t>
    </dgm:pt>
    <dgm:pt modelId="{14CFEB8A-70EA-47CC-914C-57C88C263B83}">
      <dgm:prSet phldrT="[Text]" custT="1"/>
      <dgm:spPr/>
      <dgm:t>
        <a:bodyPr/>
        <a:lstStyle/>
        <a:p>
          <a:r>
            <a:rPr lang="en-US" altLang="en-US" sz="1400" b="1" dirty="0">
              <a:latin typeface="Arial"/>
              <a:cs typeface="Arial"/>
            </a:rPr>
            <a:t>Information and Intelligent Systems (IIS)</a:t>
          </a:r>
        </a:p>
      </dgm:t>
    </dgm:pt>
    <dgm:pt modelId="{48E2A84C-2783-482B-A6E9-DE14E397CB9D}" type="parTrans" cxnId="{4B78EC43-E5E0-4672-A892-D299664F4ED2}">
      <dgm:prSet/>
      <dgm:spPr/>
      <dgm:t>
        <a:bodyPr/>
        <a:lstStyle/>
        <a:p>
          <a:endParaRPr lang="en-US" dirty="0"/>
        </a:p>
      </dgm:t>
    </dgm:pt>
    <dgm:pt modelId="{166C51A5-DAB9-4ED8-9107-DE4BDEA8B4F4}" type="sibTrans" cxnId="{4B78EC43-E5E0-4672-A892-D299664F4ED2}">
      <dgm:prSet/>
      <dgm:spPr/>
      <dgm:t>
        <a:bodyPr/>
        <a:lstStyle/>
        <a:p>
          <a:endParaRPr lang="en-US"/>
        </a:p>
      </dgm:t>
    </dgm:pt>
    <dgm:pt modelId="{0C91B3FF-6E91-4F61-ABC7-3DCBDE26C9A0}">
      <dgm:prSet phldrT="[Text]" custT="1"/>
      <dgm:spPr/>
      <dgm:t>
        <a:bodyPr/>
        <a:lstStyle/>
        <a:p>
          <a:r>
            <a:rPr lang="en-US" sz="1400" dirty="0"/>
            <a:t>Cyber Human Systems</a:t>
          </a:r>
        </a:p>
      </dgm:t>
    </dgm:pt>
    <dgm:pt modelId="{83AB073D-71C6-4947-87B0-0DBB67ED2FA3}" type="parTrans" cxnId="{8E3B10A1-279C-4FE3-AAA4-DFF565ABF053}">
      <dgm:prSet/>
      <dgm:spPr/>
      <dgm:t>
        <a:bodyPr/>
        <a:lstStyle/>
        <a:p>
          <a:endParaRPr lang="en-US" dirty="0"/>
        </a:p>
      </dgm:t>
    </dgm:pt>
    <dgm:pt modelId="{113BFC69-BA4C-497C-8DB8-FDF2BCD111B2}" type="sibTrans" cxnId="{8E3B10A1-279C-4FE3-AAA4-DFF565ABF053}">
      <dgm:prSet/>
      <dgm:spPr/>
      <dgm:t>
        <a:bodyPr/>
        <a:lstStyle/>
        <a:p>
          <a:endParaRPr lang="en-US"/>
        </a:p>
      </dgm:t>
    </dgm:pt>
    <dgm:pt modelId="{07B702A9-A3B4-4E31-A930-AAB4B59C5CD9}">
      <dgm:prSet phldrT="[Text]" custT="1"/>
      <dgm:spPr/>
      <dgm:t>
        <a:bodyPr/>
        <a:lstStyle/>
        <a:p>
          <a:r>
            <a:rPr lang="en-US" sz="1400" dirty="0"/>
            <a:t>Information Integration and Informatics</a:t>
          </a:r>
        </a:p>
      </dgm:t>
    </dgm:pt>
    <dgm:pt modelId="{08CEBB48-5825-4211-9563-760D3BA8718A}" type="parTrans" cxnId="{FE4E3F5E-B74F-4A24-AA56-92804B2A241B}">
      <dgm:prSet/>
      <dgm:spPr/>
      <dgm:t>
        <a:bodyPr/>
        <a:lstStyle/>
        <a:p>
          <a:endParaRPr lang="en-US" dirty="0"/>
        </a:p>
      </dgm:t>
    </dgm:pt>
    <dgm:pt modelId="{B25ECB5F-B6E0-49A7-A202-D5A04FB63889}" type="sibTrans" cxnId="{FE4E3F5E-B74F-4A24-AA56-92804B2A241B}">
      <dgm:prSet/>
      <dgm:spPr/>
      <dgm:t>
        <a:bodyPr/>
        <a:lstStyle/>
        <a:p>
          <a:endParaRPr lang="en-US"/>
        </a:p>
      </dgm:t>
    </dgm:pt>
    <dgm:pt modelId="{C40E3285-09D1-4B76-AA01-54ED12F10B05}">
      <dgm:prSet phldrT="[Text]" custT="1"/>
      <dgm:spPr/>
      <dgm:t>
        <a:bodyPr/>
        <a:lstStyle/>
        <a:p>
          <a:r>
            <a:rPr lang="en-US" sz="1400" dirty="0"/>
            <a:t>Robust Intelligence</a:t>
          </a:r>
        </a:p>
      </dgm:t>
    </dgm:pt>
    <dgm:pt modelId="{3B34FAD4-10AE-4532-B20F-3384BA8F9DD0}" type="parTrans" cxnId="{CFD8B9A2-41EE-4050-9914-6B9A6B876C6B}">
      <dgm:prSet/>
      <dgm:spPr/>
      <dgm:t>
        <a:bodyPr/>
        <a:lstStyle/>
        <a:p>
          <a:endParaRPr lang="en-US" dirty="0"/>
        </a:p>
      </dgm:t>
    </dgm:pt>
    <dgm:pt modelId="{675E2169-BBEE-49DC-BC50-72E04F98B843}" type="sibTrans" cxnId="{CFD8B9A2-41EE-4050-9914-6B9A6B876C6B}">
      <dgm:prSet/>
      <dgm:spPr/>
      <dgm:t>
        <a:bodyPr/>
        <a:lstStyle/>
        <a:p>
          <a:endParaRPr lang="en-US"/>
        </a:p>
      </dgm:t>
    </dgm:pt>
    <dgm:pt modelId="{D4E2CEE2-790A-144C-B4DD-451C0A8E26BF}">
      <dgm:prSet custT="1"/>
      <dgm:spPr/>
      <dgm:t>
        <a:bodyPr/>
        <a:lstStyle/>
        <a:p>
          <a:r>
            <a:rPr lang="en-US" sz="1400" b="1" dirty="0">
              <a:latin typeface="Arial"/>
              <a:cs typeface="Arial"/>
            </a:rPr>
            <a:t>Advanced Cyberinfrastructure (OAC)</a:t>
          </a:r>
        </a:p>
      </dgm:t>
    </dgm:pt>
    <dgm:pt modelId="{604ECB6E-949D-2C4B-A8D9-E49845BF3828}" type="parTrans" cxnId="{055154C4-5223-E346-BB31-300100982DA4}">
      <dgm:prSet/>
      <dgm:spPr/>
      <dgm:t>
        <a:bodyPr/>
        <a:lstStyle/>
        <a:p>
          <a:endParaRPr lang="en-US" dirty="0"/>
        </a:p>
      </dgm:t>
    </dgm:pt>
    <dgm:pt modelId="{693EC459-CE41-964F-88FD-1428536A418C}" type="sibTrans" cxnId="{055154C4-5223-E346-BB31-300100982DA4}">
      <dgm:prSet/>
      <dgm:spPr/>
      <dgm:t>
        <a:bodyPr/>
        <a:lstStyle/>
        <a:p>
          <a:endParaRPr lang="en-US"/>
        </a:p>
      </dgm:t>
    </dgm:pt>
    <dgm:pt modelId="{38C82718-7432-A94A-ACB0-E3627B9D28CD}">
      <dgm:prSet custT="1"/>
      <dgm:spPr/>
      <dgm:t>
        <a:bodyPr/>
        <a:lstStyle/>
        <a:p>
          <a:r>
            <a:rPr lang="en-US" sz="1400" dirty="0"/>
            <a:t>Data</a:t>
          </a:r>
        </a:p>
      </dgm:t>
    </dgm:pt>
    <dgm:pt modelId="{31B6B13D-6C13-F447-A4AF-A9D303FD53D1}" type="parTrans" cxnId="{795F731D-0358-5544-85CE-7AA2B1B9A620}">
      <dgm:prSet/>
      <dgm:spPr/>
      <dgm:t>
        <a:bodyPr/>
        <a:lstStyle/>
        <a:p>
          <a:endParaRPr lang="en-US" dirty="0"/>
        </a:p>
      </dgm:t>
    </dgm:pt>
    <dgm:pt modelId="{7550CC08-BA0F-B64B-AFCA-D8D65B361F73}" type="sibTrans" cxnId="{795F731D-0358-5544-85CE-7AA2B1B9A620}">
      <dgm:prSet/>
      <dgm:spPr/>
      <dgm:t>
        <a:bodyPr/>
        <a:lstStyle/>
        <a:p>
          <a:endParaRPr lang="en-US"/>
        </a:p>
      </dgm:t>
    </dgm:pt>
    <dgm:pt modelId="{3F7D86BB-43EE-1147-B09F-BBE5B38F4474}">
      <dgm:prSet custT="1"/>
      <dgm:spPr/>
      <dgm:t>
        <a:bodyPr/>
        <a:lstStyle/>
        <a:p>
          <a:r>
            <a:rPr lang="en-US" sz="1400" dirty="0"/>
            <a:t>High Performance Computing</a:t>
          </a:r>
        </a:p>
      </dgm:t>
    </dgm:pt>
    <dgm:pt modelId="{E9E4DA45-0783-9F49-BA21-940D9C339CAB}" type="parTrans" cxnId="{834D8190-1A5C-D24F-B8F1-90BAA67110C2}">
      <dgm:prSet/>
      <dgm:spPr/>
      <dgm:t>
        <a:bodyPr/>
        <a:lstStyle/>
        <a:p>
          <a:endParaRPr lang="en-US" dirty="0"/>
        </a:p>
      </dgm:t>
    </dgm:pt>
    <dgm:pt modelId="{74E9083D-6278-8B4C-BECB-DD53C47A51E0}" type="sibTrans" cxnId="{834D8190-1A5C-D24F-B8F1-90BAA67110C2}">
      <dgm:prSet/>
      <dgm:spPr/>
      <dgm:t>
        <a:bodyPr/>
        <a:lstStyle/>
        <a:p>
          <a:endParaRPr lang="en-US"/>
        </a:p>
      </dgm:t>
    </dgm:pt>
    <dgm:pt modelId="{FB6E843B-98D3-B24E-A721-CB4F9449513A}">
      <dgm:prSet custT="1"/>
      <dgm:spPr/>
      <dgm:t>
        <a:bodyPr/>
        <a:lstStyle/>
        <a:p>
          <a:pPr>
            <a:lnSpc>
              <a:spcPct val="50000"/>
            </a:lnSpc>
          </a:pPr>
          <a:r>
            <a:rPr lang="en-US" sz="1400" dirty="0"/>
            <a:t>Networking/</a:t>
          </a:r>
        </a:p>
        <a:p>
          <a:pPr>
            <a:lnSpc>
              <a:spcPct val="50000"/>
            </a:lnSpc>
          </a:pPr>
          <a:r>
            <a:rPr lang="en-US" sz="1400" dirty="0"/>
            <a:t>Cybersecurity</a:t>
          </a:r>
        </a:p>
      </dgm:t>
    </dgm:pt>
    <dgm:pt modelId="{40C53975-75F8-6041-9568-3BFA5E2B446B}" type="parTrans" cxnId="{05C14BAE-FA2D-3644-846A-D07A63E13E92}">
      <dgm:prSet/>
      <dgm:spPr/>
      <dgm:t>
        <a:bodyPr/>
        <a:lstStyle/>
        <a:p>
          <a:endParaRPr lang="en-US" dirty="0"/>
        </a:p>
      </dgm:t>
    </dgm:pt>
    <dgm:pt modelId="{2E5C6D48-0FAF-A24C-BFCC-183FE7241AA8}" type="sibTrans" cxnId="{05C14BAE-FA2D-3644-846A-D07A63E13E92}">
      <dgm:prSet/>
      <dgm:spPr/>
      <dgm:t>
        <a:bodyPr/>
        <a:lstStyle/>
        <a:p>
          <a:endParaRPr lang="en-US"/>
        </a:p>
      </dgm:t>
    </dgm:pt>
    <dgm:pt modelId="{8CCC9299-EEB5-8648-BBB8-2BBD7474DC1A}">
      <dgm:prSet custT="1"/>
      <dgm:spPr/>
      <dgm:t>
        <a:bodyPr/>
        <a:lstStyle/>
        <a:p>
          <a:r>
            <a:rPr lang="en-US" sz="1400" dirty="0"/>
            <a:t>Software</a:t>
          </a:r>
        </a:p>
      </dgm:t>
    </dgm:pt>
    <dgm:pt modelId="{DCFCBF8B-4C6F-E641-B1F8-93F71E3DB2FA}" type="parTrans" cxnId="{3A0742FE-719C-F84F-B7AC-6A5136FCB9FE}">
      <dgm:prSet/>
      <dgm:spPr/>
      <dgm:t>
        <a:bodyPr/>
        <a:lstStyle/>
        <a:p>
          <a:endParaRPr lang="en-US" dirty="0"/>
        </a:p>
      </dgm:t>
    </dgm:pt>
    <dgm:pt modelId="{CF7E50C1-CD1E-8D4E-B5D6-DF703B2C33A7}" type="sibTrans" cxnId="{3A0742FE-719C-F84F-B7AC-6A5136FCB9FE}">
      <dgm:prSet/>
      <dgm:spPr/>
      <dgm:t>
        <a:bodyPr/>
        <a:lstStyle/>
        <a:p>
          <a:endParaRPr lang="en-US"/>
        </a:p>
      </dgm:t>
    </dgm:pt>
    <dgm:pt modelId="{651112AF-17A7-483E-84D9-BAA92BD779B5}" type="pres">
      <dgm:prSet presAssocID="{E40BC130-9305-46B3-85CC-6E381618430C}" presName="hierChild1" presStyleCnt="0">
        <dgm:presLayoutVars>
          <dgm:orgChart val="1"/>
          <dgm:chPref val="1"/>
          <dgm:dir/>
          <dgm:animOne val="branch"/>
          <dgm:animLvl val="lvl"/>
          <dgm:resizeHandles/>
        </dgm:presLayoutVars>
      </dgm:prSet>
      <dgm:spPr/>
    </dgm:pt>
    <dgm:pt modelId="{839ADFCF-6905-4DCD-9D33-C227FD43CC85}" type="pres">
      <dgm:prSet presAssocID="{AA3DC15B-7122-4E5E-93B7-6DBAF9A7D697}" presName="hierRoot1" presStyleCnt="0">
        <dgm:presLayoutVars>
          <dgm:hierBranch val="init"/>
        </dgm:presLayoutVars>
      </dgm:prSet>
      <dgm:spPr/>
    </dgm:pt>
    <dgm:pt modelId="{DDD7C264-2030-45FD-985A-34EEAB059D61}" type="pres">
      <dgm:prSet presAssocID="{AA3DC15B-7122-4E5E-93B7-6DBAF9A7D697}" presName="rootComposite1" presStyleCnt="0"/>
      <dgm:spPr/>
    </dgm:pt>
    <dgm:pt modelId="{21DF5C58-56D2-4953-91F6-14279A73BC88}" type="pres">
      <dgm:prSet presAssocID="{AA3DC15B-7122-4E5E-93B7-6DBAF9A7D697}" presName="rootText1" presStyleLbl="node0" presStyleIdx="0" presStyleCnt="1" custScaleX="144916" custScaleY="90834" custLinFactNeighborX="4695" custLinFactNeighborY="56350">
        <dgm:presLayoutVars>
          <dgm:chPref val="3"/>
        </dgm:presLayoutVars>
      </dgm:prSet>
      <dgm:spPr/>
    </dgm:pt>
    <dgm:pt modelId="{85A28009-6396-49A7-8CD5-1AFBE1E42FEB}" type="pres">
      <dgm:prSet presAssocID="{AA3DC15B-7122-4E5E-93B7-6DBAF9A7D697}" presName="rootConnector1" presStyleLbl="node1" presStyleIdx="0" presStyleCnt="0"/>
      <dgm:spPr/>
    </dgm:pt>
    <dgm:pt modelId="{5CD810CB-BB0E-4687-A0C0-10441CBF58E2}" type="pres">
      <dgm:prSet presAssocID="{AA3DC15B-7122-4E5E-93B7-6DBAF9A7D697}" presName="hierChild2" presStyleCnt="0"/>
      <dgm:spPr/>
    </dgm:pt>
    <dgm:pt modelId="{C6B0107A-7522-1F46-A5DE-E182CD3894B2}" type="pres">
      <dgm:prSet presAssocID="{604ECB6E-949D-2C4B-A8D9-E49845BF3828}" presName="Name37" presStyleLbl="parChTrans1D2" presStyleIdx="0" presStyleCnt="4"/>
      <dgm:spPr/>
    </dgm:pt>
    <dgm:pt modelId="{97F08A37-0D07-E84F-AF30-0AE7DD812EE4}" type="pres">
      <dgm:prSet presAssocID="{D4E2CEE2-790A-144C-B4DD-451C0A8E26BF}" presName="hierRoot2" presStyleCnt="0">
        <dgm:presLayoutVars>
          <dgm:hierBranch val="init"/>
        </dgm:presLayoutVars>
      </dgm:prSet>
      <dgm:spPr/>
    </dgm:pt>
    <dgm:pt modelId="{3D93C14B-C0C9-EE46-B6D6-F1C301CA887F}" type="pres">
      <dgm:prSet presAssocID="{D4E2CEE2-790A-144C-B4DD-451C0A8E26BF}" presName="rootComposite" presStyleCnt="0"/>
      <dgm:spPr/>
    </dgm:pt>
    <dgm:pt modelId="{FC30B6EC-D9AA-2B43-A22C-182595FB8451}" type="pres">
      <dgm:prSet presAssocID="{D4E2CEE2-790A-144C-B4DD-451C0A8E26BF}" presName="rootText" presStyleLbl="node2" presStyleIdx="0" presStyleCnt="4" custLinFactNeighborX="18062" custLinFactNeighborY="49595">
        <dgm:presLayoutVars>
          <dgm:chPref val="3"/>
        </dgm:presLayoutVars>
      </dgm:prSet>
      <dgm:spPr/>
    </dgm:pt>
    <dgm:pt modelId="{885BAC3A-A3C5-4747-9A86-71832A6185A1}" type="pres">
      <dgm:prSet presAssocID="{D4E2CEE2-790A-144C-B4DD-451C0A8E26BF}" presName="rootConnector" presStyleLbl="node2" presStyleIdx="0" presStyleCnt="4"/>
      <dgm:spPr/>
    </dgm:pt>
    <dgm:pt modelId="{69802854-0037-784E-A1D0-DC7ACAE7D805}" type="pres">
      <dgm:prSet presAssocID="{D4E2CEE2-790A-144C-B4DD-451C0A8E26BF}" presName="hierChild4" presStyleCnt="0"/>
      <dgm:spPr/>
    </dgm:pt>
    <dgm:pt modelId="{2E40FEBD-FD87-DD46-8D36-D2E6AF5F3F62}" type="pres">
      <dgm:prSet presAssocID="{31B6B13D-6C13-F447-A4AF-A9D303FD53D1}" presName="Name37" presStyleLbl="parChTrans1D3" presStyleIdx="0" presStyleCnt="12"/>
      <dgm:spPr/>
    </dgm:pt>
    <dgm:pt modelId="{518FD2A1-8DE1-8148-AABA-78792D1E7165}" type="pres">
      <dgm:prSet presAssocID="{38C82718-7432-A94A-ACB0-E3627B9D28CD}" presName="hierRoot2" presStyleCnt="0">
        <dgm:presLayoutVars>
          <dgm:hierBranch val="init"/>
        </dgm:presLayoutVars>
      </dgm:prSet>
      <dgm:spPr/>
    </dgm:pt>
    <dgm:pt modelId="{65C8745C-A26A-B944-B637-12C908384E45}" type="pres">
      <dgm:prSet presAssocID="{38C82718-7432-A94A-ACB0-E3627B9D28CD}" presName="rootComposite" presStyleCnt="0"/>
      <dgm:spPr/>
    </dgm:pt>
    <dgm:pt modelId="{83F3C5B6-EA4F-5949-8486-237DC446AE22}" type="pres">
      <dgm:prSet presAssocID="{38C82718-7432-A94A-ACB0-E3627B9D28CD}" presName="rootText" presStyleLbl="node3" presStyleIdx="0" presStyleCnt="12" custScaleY="63012" custLinFactNeighborX="15906" custLinFactNeighborY="62933">
        <dgm:presLayoutVars>
          <dgm:chPref val="3"/>
        </dgm:presLayoutVars>
      </dgm:prSet>
      <dgm:spPr/>
    </dgm:pt>
    <dgm:pt modelId="{8E825E62-63BF-954F-B494-A2CD52C7C150}" type="pres">
      <dgm:prSet presAssocID="{38C82718-7432-A94A-ACB0-E3627B9D28CD}" presName="rootConnector" presStyleLbl="node3" presStyleIdx="0" presStyleCnt="12"/>
      <dgm:spPr/>
    </dgm:pt>
    <dgm:pt modelId="{C23F1646-97D2-B140-895F-D257AB30D031}" type="pres">
      <dgm:prSet presAssocID="{38C82718-7432-A94A-ACB0-E3627B9D28CD}" presName="hierChild4" presStyleCnt="0"/>
      <dgm:spPr/>
    </dgm:pt>
    <dgm:pt modelId="{CDC14FF1-9604-8A40-B8EF-F6CDB16A4EB5}" type="pres">
      <dgm:prSet presAssocID="{38C82718-7432-A94A-ACB0-E3627B9D28CD}" presName="hierChild5" presStyleCnt="0"/>
      <dgm:spPr/>
    </dgm:pt>
    <dgm:pt modelId="{C2A31BA9-AA69-1B45-9C1F-50BD3159F2E2}" type="pres">
      <dgm:prSet presAssocID="{E9E4DA45-0783-9F49-BA21-940D9C339CAB}" presName="Name37" presStyleLbl="parChTrans1D3" presStyleIdx="1" presStyleCnt="12"/>
      <dgm:spPr/>
    </dgm:pt>
    <dgm:pt modelId="{0E4708E0-35F6-AE45-8102-7904551723EC}" type="pres">
      <dgm:prSet presAssocID="{3F7D86BB-43EE-1147-B09F-BBE5B38F4474}" presName="hierRoot2" presStyleCnt="0">
        <dgm:presLayoutVars>
          <dgm:hierBranch val="init"/>
        </dgm:presLayoutVars>
      </dgm:prSet>
      <dgm:spPr/>
    </dgm:pt>
    <dgm:pt modelId="{7C3BE2D1-A319-354F-B355-753B9F0551FF}" type="pres">
      <dgm:prSet presAssocID="{3F7D86BB-43EE-1147-B09F-BBE5B38F4474}" presName="rootComposite" presStyleCnt="0"/>
      <dgm:spPr/>
    </dgm:pt>
    <dgm:pt modelId="{0408591F-C032-A54F-8CF9-D4B63B717FC5}" type="pres">
      <dgm:prSet presAssocID="{3F7D86BB-43EE-1147-B09F-BBE5B38F4474}" presName="rootText" presStyleLbl="node3" presStyleIdx="1" presStyleCnt="12" custScaleY="64425" custLinFactNeighborX="15906" custLinFactNeighborY="40159">
        <dgm:presLayoutVars>
          <dgm:chPref val="3"/>
        </dgm:presLayoutVars>
      </dgm:prSet>
      <dgm:spPr/>
    </dgm:pt>
    <dgm:pt modelId="{70FB14B6-8B0F-E049-B305-FF48544CE174}" type="pres">
      <dgm:prSet presAssocID="{3F7D86BB-43EE-1147-B09F-BBE5B38F4474}" presName="rootConnector" presStyleLbl="node3" presStyleIdx="1" presStyleCnt="12"/>
      <dgm:spPr/>
    </dgm:pt>
    <dgm:pt modelId="{9A7A7057-0F3E-434C-8F37-7E185CD4324E}" type="pres">
      <dgm:prSet presAssocID="{3F7D86BB-43EE-1147-B09F-BBE5B38F4474}" presName="hierChild4" presStyleCnt="0"/>
      <dgm:spPr/>
    </dgm:pt>
    <dgm:pt modelId="{119E410A-AAB7-DC4F-A7A5-807A2E392AF5}" type="pres">
      <dgm:prSet presAssocID="{3F7D86BB-43EE-1147-B09F-BBE5B38F4474}" presName="hierChild5" presStyleCnt="0"/>
      <dgm:spPr/>
    </dgm:pt>
    <dgm:pt modelId="{D445B7F0-0041-4E43-A1D7-FA6BFEEBBF08}" type="pres">
      <dgm:prSet presAssocID="{40C53975-75F8-6041-9568-3BFA5E2B446B}" presName="Name37" presStyleLbl="parChTrans1D3" presStyleIdx="2" presStyleCnt="12"/>
      <dgm:spPr/>
    </dgm:pt>
    <dgm:pt modelId="{4816D931-44C8-1545-ABD3-9643E35AE992}" type="pres">
      <dgm:prSet presAssocID="{FB6E843B-98D3-B24E-A721-CB4F9449513A}" presName="hierRoot2" presStyleCnt="0">
        <dgm:presLayoutVars>
          <dgm:hierBranch val="init"/>
        </dgm:presLayoutVars>
      </dgm:prSet>
      <dgm:spPr/>
    </dgm:pt>
    <dgm:pt modelId="{3FA4B76A-4854-E74E-9F44-41CAF684001C}" type="pres">
      <dgm:prSet presAssocID="{FB6E843B-98D3-B24E-A721-CB4F9449513A}" presName="rootComposite" presStyleCnt="0"/>
      <dgm:spPr/>
    </dgm:pt>
    <dgm:pt modelId="{721485BC-0B23-BC43-9577-DE7C7071F522}" type="pres">
      <dgm:prSet presAssocID="{FB6E843B-98D3-B24E-A721-CB4F9449513A}" presName="rootText" presStyleLbl="node3" presStyleIdx="2" presStyleCnt="12" custScaleY="50971" custLinFactNeighborX="15906" custLinFactNeighborY="15971">
        <dgm:presLayoutVars>
          <dgm:chPref val="3"/>
        </dgm:presLayoutVars>
      </dgm:prSet>
      <dgm:spPr/>
    </dgm:pt>
    <dgm:pt modelId="{4BD6F7FD-E6F8-6146-8FE6-F646338E6C36}" type="pres">
      <dgm:prSet presAssocID="{FB6E843B-98D3-B24E-A721-CB4F9449513A}" presName="rootConnector" presStyleLbl="node3" presStyleIdx="2" presStyleCnt="12"/>
      <dgm:spPr/>
    </dgm:pt>
    <dgm:pt modelId="{11502FC7-603E-1042-9EFB-F1A62E6A5D20}" type="pres">
      <dgm:prSet presAssocID="{FB6E843B-98D3-B24E-A721-CB4F9449513A}" presName="hierChild4" presStyleCnt="0"/>
      <dgm:spPr/>
    </dgm:pt>
    <dgm:pt modelId="{6CF1593B-0A38-DC48-90AB-2CE06A1CE4A1}" type="pres">
      <dgm:prSet presAssocID="{FB6E843B-98D3-B24E-A721-CB4F9449513A}" presName="hierChild5" presStyleCnt="0"/>
      <dgm:spPr/>
    </dgm:pt>
    <dgm:pt modelId="{1B37F74C-C0DD-0B4C-851D-218301F83F39}" type="pres">
      <dgm:prSet presAssocID="{DCFCBF8B-4C6F-E641-B1F8-93F71E3DB2FA}" presName="Name37" presStyleLbl="parChTrans1D3" presStyleIdx="3" presStyleCnt="12"/>
      <dgm:spPr/>
    </dgm:pt>
    <dgm:pt modelId="{E695C9F9-32E8-274B-8698-B31615D361EC}" type="pres">
      <dgm:prSet presAssocID="{8CCC9299-EEB5-8648-BBB8-2BBD7474DC1A}" presName="hierRoot2" presStyleCnt="0">
        <dgm:presLayoutVars>
          <dgm:hierBranch val="init"/>
        </dgm:presLayoutVars>
      </dgm:prSet>
      <dgm:spPr/>
    </dgm:pt>
    <dgm:pt modelId="{AA27E9D6-DD04-BC4B-AE2C-986D69811270}" type="pres">
      <dgm:prSet presAssocID="{8CCC9299-EEB5-8648-BBB8-2BBD7474DC1A}" presName="rootComposite" presStyleCnt="0"/>
      <dgm:spPr/>
    </dgm:pt>
    <dgm:pt modelId="{DF212272-7520-A949-8671-338F54D0E935}" type="pres">
      <dgm:prSet presAssocID="{8CCC9299-EEB5-8648-BBB8-2BBD7474DC1A}" presName="rootText" presStyleLbl="node3" presStyleIdx="3" presStyleCnt="12" custScaleX="95661" custScaleY="60086" custLinFactNeighborX="15906" custLinFactNeighborY="-3900">
        <dgm:presLayoutVars>
          <dgm:chPref val="3"/>
        </dgm:presLayoutVars>
      </dgm:prSet>
      <dgm:spPr/>
    </dgm:pt>
    <dgm:pt modelId="{C25CBE7F-FE17-C342-8A26-2BF145AB96B7}" type="pres">
      <dgm:prSet presAssocID="{8CCC9299-EEB5-8648-BBB8-2BBD7474DC1A}" presName="rootConnector" presStyleLbl="node3" presStyleIdx="3" presStyleCnt="12"/>
      <dgm:spPr/>
    </dgm:pt>
    <dgm:pt modelId="{88BB4124-552E-C44B-BC77-B5FB7D54C662}" type="pres">
      <dgm:prSet presAssocID="{8CCC9299-EEB5-8648-BBB8-2BBD7474DC1A}" presName="hierChild4" presStyleCnt="0"/>
      <dgm:spPr/>
    </dgm:pt>
    <dgm:pt modelId="{6D2FC440-F7A4-D547-A0E1-B2BB6192A4E0}" type="pres">
      <dgm:prSet presAssocID="{8CCC9299-EEB5-8648-BBB8-2BBD7474DC1A}" presName="hierChild5" presStyleCnt="0"/>
      <dgm:spPr/>
    </dgm:pt>
    <dgm:pt modelId="{34C02733-EAFB-2743-95A8-F12B720115EE}" type="pres">
      <dgm:prSet presAssocID="{D4E2CEE2-790A-144C-B4DD-451C0A8E26BF}" presName="hierChild5" presStyleCnt="0"/>
      <dgm:spPr/>
    </dgm:pt>
    <dgm:pt modelId="{43E88A01-C318-4F41-B06D-F9AF536282E0}" type="pres">
      <dgm:prSet presAssocID="{58286FC0-84D8-464A-9FFC-7D7C2C87ECED}" presName="Name37" presStyleLbl="parChTrans1D2" presStyleIdx="1" presStyleCnt="4"/>
      <dgm:spPr/>
    </dgm:pt>
    <dgm:pt modelId="{9D720C19-5F89-435B-A809-A81343405161}" type="pres">
      <dgm:prSet presAssocID="{AA36F028-1125-47C5-8FF6-EB0A0EC4E834}" presName="hierRoot2" presStyleCnt="0">
        <dgm:presLayoutVars>
          <dgm:hierBranch val="init"/>
        </dgm:presLayoutVars>
      </dgm:prSet>
      <dgm:spPr/>
    </dgm:pt>
    <dgm:pt modelId="{3923EA6C-676E-4DAB-87AD-97F08F5BEB29}" type="pres">
      <dgm:prSet presAssocID="{AA36F028-1125-47C5-8FF6-EB0A0EC4E834}" presName="rootComposite" presStyleCnt="0"/>
      <dgm:spPr/>
    </dgm:pt>
    <dgm:pt modelId="{4BF9ADE6-3BFC-422B-85B0-85EFCF8AAC1F}" type="pres">
      <dgm:prSet presAssocID="{AA36F028-1125-47C5-8FF6-EB0A0EC4E834}" presName="rootText" presStyleLbl="node2" presStyleIdx="1" presStyleCnt="4" custScaleX="109568" custLinFactNeighborX="20418" custLinFactNeighborY="49595">
        <dgm:presLayoutVars>
          <dgm:chPref val="3"/>
        </dgm:presLayoutVars>
      </dgm:prSet>
      <dgm:spPr/>
    </dgm:pt>
    <dgm:pt modelId="{97FE4BE3-2DA5-48A4-AD20-F1C3CEA207A4}" type="pres">
      <dgm:prSet presAssocID="{AA36F028-1125-47C5-8FF6-EB0A0EC4E834}" presName="rootConnector" presStyleLbl="node2" presStyleIdx="1" presStyleCnt="4"/>
      <dgm:spPr/>
    </dgm:pt>
    <dgm:pt modelId="{F8C16FA0-872D-4A5B-B87D-101907DC3F89}" type="pres">
      <dgm:prSet presAssocID="{AA36F028-1125-47C5-8FF6-EB0A0EC4E834}" presName="hierChild4" presStyleCnt="0"/>
      <dgm:spPr/>
    </dgm:pt>
    <dgm:pt modelId="{6EFACD0B-1474-4E90-87AE-BF520DFA6F9D}" type="pres">
      <dgm:prSet presAssocID="{229B8A77-34A8-4BD9-9277-22A8C2B9D03E}" presName="Name37" presStyleLbl="parChTrans1D3" presStyleIdx="4" presStyleCnt="12"/>
      <dgm:spPr/>
    </dgm:pt>
    <dgm:pt modelId="{8076ED05-A881-4925-9FD5-DF3D84E1A802}" type="pres">
      <dgm:prSet presAssocID="{A20B1715-32CA-411E-99C0-B02648DF485A}" presName="hierRoot2" presStyleCnt="0">
        <dgm:presLayoutVars>
          <dgm:hierBranch val="init"/>
        </dgm:presLayoutVars>
      </dgm:prSet>
      <dgm:spPr/>
    </dgm:pt>
    <dgm:pt modelId="{2D4BD783-58BB-4CFC-8A8C-D534D386EB0E}" type="pres">
      <dgm:prSet presAssocID="{A20B1715-32CA-411E-99C0-B02648DF485A}" presName="rootComposite" presStyleCnt="0"/>
      <dgm:spPr/>
    </dgm:pt>
    <dgm:pt modelId="{52D4C62F-DCA2-4EBF-8907-C9DD8C82EF8C}" type="pres">
      <dgm:prSet presAssocID="{A20B1715-32CA-411E-99C0-B02648DF485A}" presName="rootText" presStyleLbl="node3" presStyleIdx="4" presStyleCnt="12" custLinFactNeighborX="20439" custLinFactNeighborY="44658">
        <dgm:presLayoutVars>
          <dgm:chPref val="3"/>
        </dgm:presLayoutVars>
      </dgm:prSet>
      <dgm:spPr/>
    </dgm:pt>
    <dgm:pt modelId="{3CA9C495-9BC5-4165-9920-EDBBD4F3BC9B}" type="pres">
      <dgm:prSet presAssocID="{A20B1715-32CA-411E-99C0-B02648DF485A}" presName="rootConnector" presStyleLbl="node3" presStyleIdx="4" presStyleCnt="12"/>
      <dgm:spPr/>
    </dgm:pt>
    <dgm:pt modelId="{7C7E274B-3278-4A27-9C0A-BCD86FAF5BDF}" type="pres">
      <dgm:prSet presAssocID="{A20B1715-32CA-411E-99C0-B02648DF485A}" presName="hierChild4" presStyleCnt="0"/>
      <dgm:spPr/>
    </dgm:pt>
    <dgm:pt modelId="{DE4E4017-A466-4786-B63C-C9A085908E91}" type="pres">
      <dgm:prSet presAssocID="{A20B1715-32CA-411E-99C0-B02648DF485A}" presName="hierChild5" presStyleCnt="0"/>
      <dgm:spPr/>
    </dgm:pt>
    <dgm:pt modelId="{53832C85-E983-4A9F-A434-653E8FCC83BD}" type="pres">
      <dgm:prSet presAssocID="{DDF689E1-D1B7-4597-9A46-C61C50490C27}" presName="Name37" presStyleLbl="parChTrans1D3" presStyleIdx="5" presStyleCnt="12"/>
      <dgm:spPr/>
    </dgm:pt>
    <dgm:pt modelId="{5DFACB83-31CB-4420-A893-47EFAE761C61}" type="pres">
      <dgm:prSet presAssocID="{000D93B2-537F-44B1-8F3A-350C92378CEB}" presName="hierRoot2" presStyleCnt="0">
        <dgm:presLayoutVars>
          <dgm:hierBranch val="init"/>
        </dgm:presLayoutVars>
      </dgm:prSet>
      <dgm:spPr/>
    </dgm:pt>
    <dgm:pt modelId="{774C52B8-9E9A-4DA1-AD20-3E4785C818FA}" type="pres">
      <dgm:prSet presAssocID="{000D93B2-537F-44B1-8F3A-350C92378CEB}" presName="rootComposite" presStyleCnt="0"/>
      <dgm:spPr/>
    </dgm:pt>
    <dgm:pt modelId="{AFD64902-F834-49DE-B3BA-DB70A0025740}" type="pres">
      <dgm:prSet presAssocID="{000D93B2-537F-44B1-8F3A-350C92378CEB}" presName="rootText" presStyleLbl="node3" presStyleIdx="5" presStyleCnt="12" custLinFactNeighborX="20439" custLinFactNeighborY="21445">
        <dgm:presLayoutVars>
          <dgm:chPref val="3"/>
        </dgm:presLayoutVars>
      </dgm:prSet>
      <dgm:spPr/>
    </dgm:pt>
    <dgm:pt modelId="{62338988-BC9E-4AE4-8CC8-23AA09C52F04}" type="pres">
      <dgm:prSet presAssocID="{000D93B2-537F-44B1-8F3A-350C92378CEB}" presName="rootConnector" presStyleLbl="node3" presStyleIdx="5" presStyleCnt="12"/>
      <dgm:spPr/>
    </dgm:pt>
    <dgm:pt modelId="{61FF93CD-FA14-4310-AE99-312A214F32C0}" type="pres">
      <dgm:prSet presAssocID="{000D93B2-537F-44B1-8F3A-350C92378CEB}" presName="hierChild4" presStyleCnt="0"/>
      <dgm:spPr/>
    </dgm:pt>
    <dgm:pt modelId="{478EA3B1-23C7-4310-AEF8-12D5210030A5}" type="pres">
      <dgm:prSet presAssocID="{000D93B2-537F-44B1-8F3A-350C92378CEB}" presName="hierChild5" presStyleCnt="0"/>
      <dgm:spPr/>
    </dgm:pt>
    <dgm:pt modelId="{79C41166-C12D-429E-A36D-0F2AEFA3DD0C}" type="pres">
      <dgm:prSet presAssocID="{CEB59BF6-F636-44DF-8008-C327D08AABA7}" presName="Name37" presStyleLbl="parChTrans1D3" presStyleIdx="6" presStyleCnt="12"/>
      <dgm:spPr/>
    </dgm:pt>
    <dgm:pt modelId="{92BCD5DA-4AAA-4F5E-B793-6A2BB0DAC198}" type="pres">
      <dgm:prSet presAssocID="{8321CC94-C73A-4D52-BDA5-3AA268FD040B}" presName="hierRoot2" presStyleCnt="0">
        <dgm:presLayoutVars>
          <dgm:hierBranch val="init"/>
        </dgm:presLayoutVars>
      </dgm:prSet>
      <dgm:spPr/>
    </dgm:pt>
    <dgm:pt modelId="{2B14A118-ACF6-4B61-8063-D31BC706ECD7}" type="pres">
      <dgm:prSet presAssocID="{8321CC94-C73A-4D52-BDA5-3AA268FD040B}" presName="rootComposite" presStyleCnt="0"/>
      <dgm:spPr/>
    </dgm:pt>
    <dgm:pt modelId="{9D1A1315-F2CF-43A7-9C0E-B43F376A50CC}" type="pres">
      <dgm:prSet presAssocID="{8321CC94-C73A-4D52-BDA5-3AA268FD040B}" presName="rootText" presStyleLbl="node3" presStyleIdx="6" presStyleCnt="12" custLinFactNeighborX="20439" custLinFactNeighborY="-1767">
        <dgm:presLayoutVars>
          <dgm:chPref val="3"/>
        </dgm:presLayoutVars>
      </dgm:prSet>
      <dgm:spPr/>
    </dgm:pt>
    <dgm:pt modelId="{732713BB-0471-4B5D-BF0A-A4267FA56AD4}" type="pres">
      <dgm:prSet presAssocID="{8321CC94-C73A-4D52-BDA5-3AA268FD040B}" presName="rootConnector" presStyleLbl="node3" presStyleIdx="6" presStyleCnt="12"/>
      <dgm:spPr/>
    </dgm:pt>
    <dgm:pt modelId="{0E64BB20-AA43-45F8-A513-61274AAC7337}" type="pres">
      <dgm:prSet presAssocID="{8321CC94-C73A-4D52-BDA5-3AA268FD040B}" presName="hierChild4" presStyleCnt="0"/>
      <dgm:spPr/>
    </dgm:pt>
    <dgm:pt modelId="{183931DC-DFFF-4542-B848-5260351EED85}" type="pres">
      <dgm:prSet presAssocID="{8321CC94-C73A-4D52-BDA5-3AA268FD040B}" presName="hierChild5" presStyleCnt="0"/>
      <dgm:spPr/>
    </dgm:pt>
    <dgm:pt modelId="{0BDEF2D8-39E0-404F-8025-B267D72C4AED}" type="pres">
      <dgm:prSet presAssocID="{AA36F028-1125-47C5-8FF6-EB0A0EC4E834}" presName="hierChild5" presStyleCnt="0"/>
      <dgm:spPr/>
    </dgm:pt>
    <dgm:pt modelId="{F9560703-F4D7-4940-AF8B-40871D86EF53}" type="pres">
      <dgm:prSet presAssocID="{21476DDF-C5D2-47EA-A4B4-7583DF9C867A}" presName="Name37" presStyleLbl="parChTrans1D2" presStyleIdx="2" presStyleCnt="4"/>
      <dgm:spPr/>
    </dgm:pt>
    <dgm:pt modelId="{61A7793A-B956-4ECA-87A8-F712D87690BE}" type="pres">
      <dgm:prSet presAssocID="{A2ADA049-FDE6-4D77-9967-4BF0692355C0}" presName="hierRoot2" presStyleCnt="0">
        <dgm:presLayoutVars>
          <dgm:hierBranch val="init"/>
        </dgm:presLayoutVars>
      </dgm:prSet>
      <dgm:spPr/>
    </dgm:pt>
    <dgm:pt modelId="{0BFE2241-23FD-484E-8FC2-A1DA2A46AAB2}" type="pres">
      <dgm:prSet presAssocID="{A2ADA049-FDE6-4D77-9967-4BF0692355C0}" presName="rootComposite" presStyleCnt="0"/>
      <dgm:spPr/>
    </dgm:pt>
    <dgm:pt modelId="{524D88E7-5F65-43FA-AE97-758C05FE886B}" type="pres">
      <dgm:prSet presAssocID="{A2ADA049-FDE6-4D77-9967-4BF0692355C0}" presName="rootText" presStyleLbl="node2" presStyleIdx="2" presStyleCnt="4" custLinFactNeighborX="17775" custLinFactNeighborY="49595">
        <dgm:presLayoutVars>
          <dgm:chPref val="3"/>
        </dgm:presLayoutVars>
      </dgm:prSet>
      <dgm:spPr/>
    </dgm:pt>
    <dgm:pt modelId="{C445C547-E544-4E78-9A6F-137F3631CBC4}" type="pres">
      <dgm:prSet presAssocID="{A2ADA049-FDE6-4D77-9967-4BF0692355C0}" presName="rootConnector" presStyleLbl="node2" presStyleIdx="2" presStyleCnt="4"/>
      <dgm:spPr/>
    </dgm:pt>
    <dgm:pt modelId="{BFF64DDE-B689-4DCD-906A-684B1DAAAD50}" type="pres">
      <dgm:prSet presAssocID="{A2ADA049-FDE6-4D77-9967-4BF0692355C0}" presName="hierChild4" presStyleCnt="0"/>
      <dgm:spPr/>
    </dgm:pt>
    <dgm:pt modelId="{7B09F84C-93F4-4250-845A-5CF04FEA0AF1}" type="pres">
      <dgm:prSet presAssocID="{4AAA43B6-966C-4AAC-B676-F454147DC089}" presName="Name37" presStyleLbl="parChTrans1D3" presStyleIdx="7" presStyleCnt="12"/>
      <dgm:spPr/>
    </dgm:pt>
    <dgm:pt modelId="{052C9664-D9A1-4DD0-8A44-07B466E2CE3A}" type="pres">
      <dgm:prSet presAssocID="{8E9AE834-A7E0-4B8B-BD89-CA8CCA1909DB}" presName="hierRoot2" presStyleCnt="0">
        <dgm:presLayoutVars>
          <dgm:hierBranch val="init"/>
        </dgm:presLayoutVars>
      </dgm:prSet>
      <dgm:spPr/>
    </dgm:pt>
    <dgm:pt modelId="{041B770D-374A-47B4-900C-8FC9D8BF28DA}" type="pres">
      <dgm:prSet presAssocID="{8E9AE834-A7E0-4B8B-BD89-CA8CCA1909DB}" presName="rootComposite" presStyleCnt="0"/>
      <dgm:spPr/>
    </dgm:pt>
    <dgm:pt modelId="{B0D0DC1F-4B43-41C9-B6E5-8A3D432CBA6E}" type="pres">
      <dgm:prSet presAssocID="{8E9AE834-A7E0-4B8B-BD89-CA8CCA1909DB}" presName="rootText" presStyleLbl="node3" presStyleIdx="7" presStyleCnt="12" custLinFactNeighborX="11050" custLinFactNeighborY="44658">
        <dgm:presLayoutVars>
          <dgm:chPref val="3"/>
        </dgm:presLayoutVars>
      </dgm:prSet>
      <dgm:spPr/>
    </dgm:pt>
    <dgm:pt modelId="{202BC438-4B1C-4364-9B51-F1D07AB846D9}" type="pres">
      <dgm:prSet presAssocID="{8E9AE834-A7E0-4B8B-BD89-CA8CCA1909DB}" presName="rootConnector" presStyleLbl="node3" presStyleIdx="7" presStyleCnt="12"/>
      <dgm:spPr/>
    </dgm:pt>
    <dgm:pt modelId="{9DB1340F-C960-4D5C-A887-A979D897BC8E}" type="pres">
      <dgm:prSet presAssocID="{8E9AE834-A7E0-4B8B-BD89-CA8CCA1909DB}" presName="hierChild4" presStyleCnt="0"/>
      <dgm:spPr/>
    </dgm:pt>
    <dgm:pt modelId="{710D7ECA-E4F3-4B0F-8DA9-97044DE28E1C}" type="pres">
      <dgm:prSet presAssocID="{8E9AE834-A7E0-4B8B-BD89-CA8CCA1909DB}" presName="hierChild5" presStyleCnt="0"/>
      <dgm:spPr/>
    </dgm:pt>
    <dgm:pt modelId="{ED36BA84-4DE9-451D-BA1D-33358090221E}" type="pres">
      <dgm:prSet presAssocID="{D22669F7-3D08-4746-AA35-7D9BD7D5E11B}" presName="Name37" presStyleLbl="parChTrans1D3" presStyleIdx="8" presStyleCnt="12"/>
      <dgm:spPr/>
    </dgm:pt>
    <dgm:pt modelId="{8C64FD1A-FFF1-4784-983D-92633282CB77}" type="pres">
      <dgm:prSet presAssocID="{489924D4-54BE-493B-B554-DE35EF4EFFFC}" presName="hierRoot2" presStyleCnt="0">
        <dgm:presLayoutVars>
          <dgm:hierBranch val="init"/>
        </dgm:presLayoutVars>
      </dgm:prSet>
      <dgm:spPr/>
    </dgm:pt>
    <dgm:pt modelId="{0E87FCDD-AD6C-483E-9344-57F16245069C}" type="pres">
      <dgm:prSet presAssocID="{489924D4-54BE-493B-B554-DE35EF4EFFFC}" presName="rootComposite" presStyleCnt="0"/>
      <dgm:spPr/>
    </dgm:pt>
    <dgm:pt modelId="{D463AE7F-EB6A-463D-89B8-A33881DB015C}" type="pres">
      <dgm:prSet presAssocID="{489924D4-54BE-493B-B554-DE35EF4EFFFC}" presName="rootText" presStyleLbl="node3" presStyleIdx="8" presStyleCnt="12" custLinFactNeighborX="11050" custLinFactNeighborY="21445">
        <dgm:presLayoutVars>
          <dgm:chPref val="3"/>
        </dgm:presLayoutVars>
      </dgm:prSet>
      <dgm:spPr/>
    </dgm:pt>
    <dgm:pt modelId="{7D8CBE55-A0EA-4B55-82B2-DDBF40D6ECA5}" type="pres">
      <dgm:prSet presAssocID="{489924D4-54BE-493B-B554-DE35EF4EFFFC}" presName="rootConnector" presStyleLbl="node3" presStyleIdx="8" presStyleCnt="12"/>
      <dgm:spPr/>
    </dgm:pt>
    <dgm:pt modelId="{CD048A71-A0E0-469E-A285-ED61699C9404}" type="pres">
      <dgm:prSet presAssocID="{489924D4-54BE-493B-B554-DE35EF4EFFFC}" presName="hierChild4" presStyleCnt="0"/>
      <dgm:spPr/>
    </dgm:pt>
    <dgm:pt modelId="{57ECCFEE-526B-439A-8A79-D48E4AF2D2D2}" type="pres">
      <dgm:prSet presAssocID="{489924D4-54BE-493B-B554-DE35EF4EFFFC}" presName="hierChild5" presStyleCnt="0"/>
      <dgm:spPr/>
    </dgm:pt>
    <dgm:pt modelId="{581D792B-F5F5-48DD-980C-266B1B25A9B0}" type="pres">
      <dgm:prSet presAssocID="{A2ADA049-FDE6-4D77-9967-4BF0692355C0}" presName="hierChild5" presStyleCnt="0"/>
      <dgm:spPr/>
    </dgm:pt>
    <dgm:pt modelId="{31B15025-15DC-4AF5-9BCF-B9F1ED382EE5}" type="pres">
      <dgm:prSet presAssocID="{48E2A84C-2783-482B-A6E9-DE14E397CB9D}" presName="Name37" presStyleLbl="parChTrans1D2" presStyleIdx="3" presStyleCnt="4"/>
      <dgm:spPr/>
    </dgm:pt>
    <dgm:pt modelId="{5EE11679-379D-4AD9-BC94-84B79D54B019}" type="pres">
      <dgm:prSet presAssocID="{14CFEB8A-70EA-47CC-914C-57C88C263B83}" presName="hierRoot2" presStyleCnt="0">
        <dgm:presLayoutVars>
          <dgm:hierBranch val="init"/>
        </dgm:presLayoutVars>
      </dgm:prSet>
      <dgm:spPr/>
    </dgm:pt>
    <dgm:pt modelId="{FE400CAE-6060-4334-9703-8C4B52B96220}" type="pres">
      <dgm:prSet presAssocID="{14CFEB8A-70EA-47CC-914C-57C88C263B83}" presName="rootComposite" presStyleCnt="0"/>
      <dgm:spPr/>
    </dgm:pt>
    <dgm:pt modelId="{73CCF3B1-EF20-48F6-8D87-7BF2101E6155}" type="pres">
      <dgm:prSet presAssocID="{14CFEB8A-70EA-47CC-914C-57C88C263B83}" presName="rootText" presStyleLbl="node2" presStyleIdx="3" presStyleCnt="4" custLinFactNeighborX="13052" custLinFactNeighborY="52244">
        <dgm:presLayoutVars>
          <dgm:chPref val="3"/>
        </dgm:presLayoutVars>
      </dgm:prSet>
      <dgm:spPr/>
    </dgm:pt>
    <dgm:pt modelId="{D8602C41-20A3-4FFA-A313-44805C7813FA}" type="pres">
      <dgm:prSet presAssocID="{14CFEB8A-70EA-47CC-914C-57C88C263B83}" presName="rootConnector" presStyleLbl="node2" presStyleIdx="3" presStyleCnt="4"/>
      <dgm:spPr/>
    </dgm:pt>
    <dgm:pt modelId="{DF449009-025D-440B-A40B-E99B9157E2F2}" type="pres">
      <dgm:prSet presAssocID="{14CFEB8A-70EA-47CC-914C-57C88C263B83}" presName="hierChild4" presStyleCnt="0"/>
      <dgm:spPr/>
    </dgm:pt>
    <dgm:pt modelId="{42C651D7-D519-40A6-9D46-C391844E4117}" type="pres">
      <dgm:prSet presAssocID="{83AB073D-71C6-4947-87B0-0DBB67ED2FA3}" presName="Name37" presStyleLbl="parChTrans1D3" presStyleIdx="9" presStyleCnt="12"/>
      <dgm:spPr/>
    </dgm:pt>
    <dgm:pt modelId="{B7D3FD92-80AD-4F8E-8073-A4A387D375B7}" type="pres">
      <dgm:prSet presAssocID="{0C91B3FF-6E91-4F61-ABC7-3DCBDE26C9A0}" presName="hierRoot2" presStyleCnt="0">
        <dgm:presLayoutVars>
          <dgm:hierBranch val="init"/>
        </dgm:presLayoutVars>
      </dgm:prSet>
      <dgm:spPr/>
    </dgm:pt>
    <dgm:pt modelId="{09388293-863E-4D10-8789-C83885928B80}" type="pres">
      <dgm:prSet presAssocID="{0C91B3FF-6E91-4F61-ABC7-3DCBDE26C9A0}" presName="rootComposite" presStyleCnt="0"/>
      <dgm:spPr/>
    </dgm:pt>
    <dgm:pt modelId="{4F420C14-97CB-411E-AF88-FBD5F78F631B}" type="pres">
      <dgm:prSet presAssocID="{0C91B3FF-6E91-4F61-ABC7-3DCBDE26C9A0}" presName="rootText" presStyleLbl="node3" presStyleIdx="9" presStyleCnt="12" custLinFactNeighborX="33537" custLinFactNeighborY="44923">
        <dgm:presLayoutVars>
          <dgm:chPref val="3"/>
        </dgm:presLayoutVars>
      </dgm:prSet>
      <dgm:spPr/>
    </dgm:pt>
    <dgm:pt modelId="{E2913B0B-19D5-4A9F-8504-448727BBE8F5}" type="pres">
      <dgm:prSet presAssocID="{0C91B3FF-6E91-4F61-ABC7-3DCBDE26C9A0}" presName="rootConnector" presStyleLbl="node3" presStyleIdx="9" presStyleCnt="12"/>
      <dgm:spPr/>
    </dgm:pt>
    <dgm:pt modelId="{D68EF8D0-083F-4670-B752-1BB7C590D664}" type="pres">
      <dgm:prSet presAssocID="{0C91B3FF-6E91-4F61-ABC7-3DCBDE26C9A0}" presName="hierChild4" presStyleCnt="0"/>
      <dgm:spPr/>
    </dgm:pt>
    <dgm:pt modelId="{1AC6FD92-3B35-479B-AF91-713D2D981AF4}" type="pres">
      <dgm:prSet presAssocID="{0C91B3FF-6E91-4F61-ABC7-3DCBDE26C9A0}" presName="hierChild5" presStyleCnt="0"/>
      <dgm:spPr/>
    </dgm:pt>
    <dgm:pt modelId="{75C95EE8-F807-472A-BCBA-822D614D85C1}" type="pres">
      <dgm:prSet presAssocID="{08CEBB48-5825-4211-9563-760D3BA8718A}" presName="Name37" presStyleLbl="parChTrans1D3" presStyleIdx="10" presStyleCnt="12"/>
      <dgm:spPr/>
    </dgm:pt>
    <dgm:pt modelId="{95900FE9-DAF6-4721-A0A6-E8BDB70FB564}" type="pres">
      <dgm:prSet presAssocID="{07B702A9-A3B4-4E31-A930-AAB4B59C5CD9}" presName="hierRoot2" presStyleCnt="0">
        <dgm:presLayoutVars>
          <dgm:hierBranch val="init"/>
        </dgm:presLayoutVars>
      </dgm:prSet>
      <dgm:spPr/>
    </dgm:pt>
    <dgm:pt modelId="{A249EAC2-49EC-4A69-BA7F-83001E2EE03D}" type="pres">
      <dgm:prSet presAssocID="{07B702A9-A3B4-4E31-A930-AAB4B59C5CD9}" presName="rootComposite" presStyleCnt="0"/>
      <dgm:spPr/>
    </dgm:pt>
    <dgm:pt modelId="{EF87A577-E351-4E4D-A2A8-7962E7608B9E}" type="pres">
      <dgm:prSet presAssocID="{07B702A9-A3B4-4E31-A930-AAB4B59C5CD9}" presName="rootText" presStyleLbl="node3" presStyleIdx="10" presStyleCnt="12" custLinFactNeighborX="40675" custLinFactNeighborY="18541">
        <dgm:presLayoutVars>
          <dgm:chPref val="3"/>
        </dgm:presLayoutVars>
      </dgm:prSet>
      <dgm:spPr/>
    </dgm:pt>
    <dgm:pt modelId="{FE5EEBDF-3D54-4918-935D-B38FDFFABB02}" type="pres">
      <dgm:prSet presAssocID="{07B702A9-A3B4-4E31-A930-AAB4B59C5CD9}" presName="rootConnector" presStyleLbl="node3" presStyleIdx="10" presStyleCnt="12"/>
      <dgm:spPr/>
    </dgm:pt>
    <dgm:pt modelId="{D418877E-7EE5-4B6E-800C-34DE631F7A18}" type="pres">
      <dgm:prSet presAssocID="{07B702A9-A3B4-4E31-A930-AAB4B59C5CD9}" presName="hierChild4" presStyleCnt="0"/>
      <dgm:spPr/>
    </dgm:pt>
    <dgm:pt modelId="{38203F5C-7D29-4CBC-A8D0-2253A90D08D6}" type="pres">
      <dgm:prSet presAssocID="{07B702A9-A3B4-4E31-A930-AAB4B59C5CD9}" presName="hierChild5" presStyleCnt="0"/>
      <dgm:spPr/>
    </dgm:pt>
    <dgm:pt modelId="{7813BDBE-14D2-4CCC-A59F-885B38A1A524}" type="pres">
      <dgm:prSet presAssocID="{3B34FAD4-10AE-4532-B20F-3384BA8F9DD0}" presName="Name37" presStyleLbl="parChTrans1D3" presStyleIdx="11" presStyleCnt="12"/>
      <dgm:spPr/>
    </dgm:pt>
    <dgm:pt modelId="{334AF453-BBD7-4952-A058-21DAA1896696}" type="pres">
      <dgm:prSet presAssocID="{C40E3285-09D1-4B76-AA01-54ED12F10B05}" presName="hierRoot2" presStyleCnt="0">
        <dgm:presLayoutVars>
          <dgm:hierBranch val="init"/>
        </dgm:presLayoutVars>
      </dgm:prSet>
      <dgm:spPr/>
    </dgm:pt>
    <dgm:pt modelId="{4ECF22BD-86DF-4F0F-A59A-370357C483D1}" type="pres">
      <dgm:prSet presAssocID="{C40E3285-09D1-4B76-AA01-54ED12F10B05}" presName="rootComposite" presStyleCnt="0"/>
      <dgm:spPr/>
    </dgm:pt>
    <dgm:pt modelId="{00B61ACE-31D2-478E-9E4F-198064F3AC2B}" type="pres">
      <dgm:prSet presAssocID="{C40E3285-09D1-4B76-AA01-54ED12F10B05}" presName="rootText" presStyleLbl="node3" presStyleIdx="11" presStyleCnt="12" custLinFactNeighborX="40675" custLinFactNeighborY="-7841">
        <dgm:presLayoutVars>
          <dgm:chPref val="3"/>
        </dgm:presLayoutVars>
      </dgm:prSet>
      <dgm:spPr/>
    </dgm:pt>
    <dgm:pt modelId="{4633D37F-4F6F-4950-B8E6-DE3562441DB2}" type="pres">
      <dgm:prSet presAssocID="{C40E3285-09D1-4B76-AA01-54ED12F10B05}" presName="rootConnector" presStyleLbl="node3" presStyleIdx="11" presStyleCnt="12"/>
      <dgm:spPr/>
    </dgm:pt>
    <dgm:pt modelId="{C458203C-5230-4C01-A058-2585DDA2902D}" type="pres">
      <dgm:prSet presAssocID="{C40E3285-09D1-4B76-AA01-54ED12F10B05}" presName="hierChild4" presStyleCnt="0"/>
      <dgm:spPr/>
    </dgm:pt>
    <dgm:pt modelId="{6E50C1B9-393D-4C43-8BE7-256F5FF11E1A}" type="pres">
      <dgm:prSet presAssocID="{C40E3285-09D1-4B76-AA01-54ED12F10B05}" presName="hierChild5" presStyleCnt="0"/>
      <dgm:spPr/>
    </dgm:pt>
    <dgm:pt modelId="{64C37015-8D9D-47A9-9986-0EFA1FA4BC57}" type="pres">
      <dgm:prSet presAssocID="{14CFEB8A-70EA-47CC-914C-57C88C263B83}" presName="hierChild5" presStyleCnt="0"/>
      <dgm:spPr/>
    </dgm:pt>
    <dgm:pt modelId="{A132DB6E-C04C-4450-BE79-93E00315B804}" type="pres">
      <dgm:prSet presAssocID="{AA3DC15B-7122-4E5E-93B7-6DBAF9A7D697}" presName="hierChild3" presStyleCnt="0"/>
      <dgm:spPr/>
    </dgm:pt>
  </dgm:ptLst>
  <dgm:cxnLst>
    <dgm:cxn modelId="{9CA9936F-0472-40DF-B0B4-55446476D0FA}" type="presOf" srcId="{07B702A9-A3B4-4E31-A930-AAB4B59C5CD9}" destId="{EF87A577-E351-4E4D-A2A8-7962E7608B9E}" srcOrd="0" destOrd="0" presId="urn:microsoft.com/office/officeart/2005/8/layout/orgChart1"/>
    <dgm:cxn modelId="{B794E427-2B36-4FEA-A2E0-D61A42799A3E}" type="presOf" srcId="{AA3DC15B-7122-4E5E-93B7-6DBAF9A7D697}" destId="{85A28009-6396-49A7-8CD5-1AFBE1E42FEB}" srcOrd="1" destOrd="0" presId="urn:microsoft.com/office/officeart/2005/8/layout/orgChart1"/>
    <dgm:cxn modelId="{3A0742FE-719C-F84F-B7AC-6A5136FCB9FE}" srcId="{D4E2CEE2-790A-144C-B4DD-451C0A8E26BF}" destId="{8CCC9299-EEB5-8648-BBB8-2BBD7474DC1A}" srcOrd="3" destOrd="0" parTransId="{DCFCBF8B-4C6F-E641-B1F8-93F71E3DB2FA}" sibTransId="{CF7E50C1-CD1E-8D4E-B5D6-DF703B2C33A7}"/>
    <dgm:cxn modelId="{B269E8CF-13A8-4544-BBF6-864532FB2C0D}" type="presOf" srcId="{48E2A84C-2783-482B-A6E9-DE14E397CB9D}" destId="{31B15025-15DC-4AF5-9BCF-B9F1ED382EE5}" srcOrd="0" destOrd="0" presId="urn:microsoft.com/office/officeart/2005/8/layout/orgChart1"/>
    <dgm:cxn modelId="{EFA70C45-C6FC-4172-A3CB-DD83E60B5C8D}" type="presOf" srcId="{3F7D86BB-43EE-1147-B09F-BBE5B38F4474}" destId="{0408591F-C032-A54F-8CF9-D4B63B717FC5}" srcOrd="0" destOrd="0" presId="urn:microsoft.com/office/officeart/2005/8/layout/orgChart1"/>
    <dgm:cxn modelId="{4B78EC43-E5E0-4672-A892-D299664F4ED2}" srcId="{AA3DC15B-7122-4E5E-93B7-6DBAF9A7D697}" destId="{14CFEB8A-70EA-47CC-914C-57C88C263B83}" srcOrd="3" destOrd="0" parTransId="{48E2A84C-2783-482B-A6E9-DE14E397CB9D}" sibTransId="{166C51A5-DAB9-4ED8-9107-DE4BDEA8B4F4}"/>
    <dgm:cxn modelId="{4D5CE7FA-E422-4F45-BE71-BC101DD2420C}" type="presOf" srcId="{14CFEB8A-70EA-47CC-914C-57C88C263B83}" destId="{D8602C41-20A3-4FFA-A313-44805C7813FA}" srcOrd="1" destOrd="0" presId="urn:microsoft.com/office/officeart/2005/8/layout/orgChart1"/>
    <dgm:cxn modelId="{A9776212-88A6-4A12-8F00-004360CA9831}" type="presOf" srcId="{3B34FAD4-10AE-4532-B20F-3384BA8F9DD0}" destId="{7813BDBE-14D2-4CCC-A59F-885B38A1A524}" srcOrd="0" destOrd="0" presId="urn:microsoft.com/office/officeart/2005/8/layout/orgChart1"/>
    <dgm:cxn modelId="{72B475B1-FD85-4B8B-8745-835E43E5F474}" type="presOf" srcId="{38C82718-7432-A94A-ACB0-E3627B9D28CD}" destId="{83F3C5B6-EA4F-5949-8486-237DC446AE22}" srcOrd="0" destOrd="0" presId="urn:microsoft.com/office/officeart/2005/8/layout/orgChart1"/>
    <dgm:cxn modelId="{43D8C721-1A6C-4E5E-A124-298C5E1F50C1}" type="presOf" srcId="{8CCC9299-EEB5-8648-BBB8-2BBD7474DC1A}" destId="{C25CBE7F-FE17-C342-8A26-2BF145AB96B7}" srcOrd="1" destOrd="0" presId="urn:microsoft.com/office/officeart/2005/8/layout/orgChart1"/>
    <dgm:cxn modelId="{F667C9AE-C5E6-4784-8069-C097B063C060}" type="presOf" srcId="{8E9AE834-A7E0-4B8B-BD89-CA8CCA1909DB}" destId="{202BC438-4B1C-4364-9B51-F1D07AB846D9}" srcOrd="1" destOrd="0" presId="urn:microsoft.com/office/officeart/2005/8/layout/orgChart1"/>
    <dgm:cxn modelId="{9C0BEF83-1475-4241-99F4-F1000DECA16B}" srcId="{A2ADA049-FDE6-4D77-9967-4BF0692355C0}" destId="{489924D4-54BE-493B-B554-DE35EF4EFFFC}" srcOrd="1" destOrd="0" parTransId="{D22669F7-3D08-4746-AA35-7D9BD7D5E11B}" sibTransId="{0BCFE4C1-272E-4295-8B4F-C5C51F971450}"/>
    <dgm:cxn modelId="{0137A37A-9AA7-4B85-8B53-9FD2513C6FEC}" type="presOf" srcId="{0C91B3FF-6E91-4F61-ABC7-3DCBDE26C9A0}" destId="{E2913B0B-19D5-4A9F-8504-448727BBE8F5}" srcOrd="1" destOrd="0" presId="urn:microsoft.com/office/officeart/2005/8/layout/orgChart1"/>
    <dgm:cxn modelId="{795F731D-0358-5544-85CE-7AA2B1B9A620}" srcId="{D4E2CEE2-790A-144C-B4DD-451C0A8E26BF}" destId="{38C82718-7432-A94A-ACB0-E3627B9D28CD}" srcOrd="0" destOrd="0" parTransId="{31B6B13D-6C13-F447-A4AF-A9D303FD53D1}" sibTransId="{7550CC08-BA0F-B64B-AFCA-D8D65B361F73}"/>
    <dgm:cxn modelId="{017456F7-7804-44B9-9DD4-625431CD3537}" type="presOf" srcId="{489924D4-54BE-493B-B554-DE35EF4EFFFC}" destId="{D463AE7F-EB6A-463D-89B8-A33881DB015C}" srcOrd="0" destOrd="0" presId="urn:microsoft.com/office/officeart/2005/8/layout/orgChart1"/>
    <dgm:cxn modelId="{A779B265-0BB4-41A7-9FAE-F8226C1D88AC}" srcId="{AA3DC15B-7122-4E5E-93B7-6DBAF9A7D697}" destId="{AA36F028-1125-47C5-8FF6-EB0A0EC4E834}" srcOrd="1" destOrd="0" parTransId="{58286FC0-84D8-464A-9FFC-7D7C2C87ECED}" sibTransId="{D393099B-A3B6-4E89-9BBA-EBDAC10B9F86}"/>
    <dgm:cxn modelId="{8E3B10A1-279C-4FE3-AAA4-DFF565ABF053}" srcId="{14CFEB8A-70EA-47CC-914C-57C88C263B83}" destId="{0C91B3FF-6E91-4F61-ABC7-3DCBDE26C9A0}" srcOrd="0" destOrd="0" parTransId="{83AB073D-71C6-4947-87B0-0DBB67ED2FA3}" sibTransId="{113BFC69-BA4C-497C-8DB8-FDF2BCD111B2}"/>
    <dgm:cxn modelId="{9515101B-444A-473E-8E58-B061F47EFADB}" type="presOf" srcId="{E40BC130-9305-46B3-85CC-6E381618430C}" destId="{651112AF-17A7-483E-84D9-BAA92BD779B5}" srcOrd="0" destOrd="0" presId="urn:microsoft.com/office/officeart/2005/8/layout/orgChart1"/>
    <dgm:cxn modelId="{A4E36B49-F47C-4F50-A9A7-6471AA638A97}" type="presOf" srcId="{D22669F7-3D08-4746-AA35-7D9BD7D5E11B}" destId="{ED36BA84-4DE9-451D-BA1D-33358090221E}" srcOrd="0" destOrd="0" presId="urn:microsoft.com/office/officeart/2005/8/layout/orgChart1"/>
    <dgm:cxn modelId="{EC5F1F5D-11F3-46C1-8BB0-F33265B2A61F}" type="presOf" srcId="{40C53975-75F8-6041-9568-3BFA5E2B446B}" destId="{D445B7F0-0041-4E43-A1D7-FA6BFEEBBF08}" srcOrd="0" destOrd="0" presId="urn:microsoft.com/office/officeart/2005/8/layout/orgChart1"/>
    <dgm:cxn modelId="{A5C087A2-D054-49D4-B8C7-35D9C2A0F11A}" type="presOf" srcId="{07B702A9-A3B4-4E31-A930-AAB4B59C5CD9}" destId="{FE5EEBDF-3D54-4918-935D-B38FDFFABB02}" srcOrd="1" destOrd="0" presId="urn:microsoft.com/office/officeart/2005/8/layout/orgChart1"/>
    <dgm:cxn modelId="{B7DAC65D-D541-4C9D-BAE5-1A3CD3C3A865}" type="presOf" srcId="{3F7D86BB-43EE-1147-B09F-BBE5B38F4474}" destId="{70FB14B6-8B0F-E049-B305-FF48544CE174}" srcOrd="1" destOrd="0" presId="urn:microsoft.com/office/officeart/2005/8/layout/orgChart1"/>
    <dgm:cxn modelId="{D4BBFDC8-00C8-442E-B663-A61FF34E6766}" type="presOf" srcId="{38C82718-7432-A94A-ACB0-E3627B9D28CD}" destId="{8E825E62-63BF-954F-B494-A2CD52C7C150}" srcOrd="1" destOrd="0" presId="urn:microsoft.com/office/officeart/2005/8/layout/orgChart1"/>
    <dgm:cxn modelId="{F368BE24-F2C7-4787-86A9-6F5D52879A91}" type="presOf" srcId="{D4E2CEE2-790A-144C-B4DD-451C0A8E26BF}" destId="{FC30B6EC-D9AA-2B43-A22C-182595FB8451}" srcOrd="0" destOrd="0" presId="urn:microsoft.com/office/officeart/2005/8/layout/orgChart1"/>
    <dgm:cxn modelId="{24D79F67-7722-4667-A125-33711A7BDCA2}" type="presOf" srcId="{14CFEB8A-70EA-47CC-914C-57C88C263B83}" destId="{73CCF3B1-EF20-48F6-8D87-7BF2101E6155}" srcOrd="0" destOrd="0" presId="urn:microsoft.com/office/officeart/2005/8/layout/orgChart1"/>
    <dgm:cxn modelId="{FE4E3F5E-B74F-4A24-AA56-92804B2A241B}" srcId="{14CFEB8A-70EA-47CC-914C-57C88C263B83}" destId="{07B702A9-A3B4-4E31-A930-AAB4B59C5CD9}" srcOrd="1" destOrd="0" parTransId="{08CEBB48-5825-4211-9563-760D3BA8718A}" sibTransId="{B25ECB5F-B6E0-49A7-A202-D5A04FB63889}"/>
    <dgm:cxn modelId="{D39C3170-07FE-4110-94D6-15D676E67150}" type="presOf" srcId="{C40E3285-09D1-4B76-AA01-54ED12F10B05}" destId="{00B61ACE-31D2-478E-9E4F-198064F3AC2B}" srcOrd="0" destOrd="0" presId="urn:microsoft.com/office/officeart/2005/8/layout/orgChart1"/>
    <dgm:cxn modelId="{AE73AE4D-42DA-4208-8A07-9135000D625E}" type="presOf" srcId="{E9E4DA45-0783-9F49-BA21-940D9C339CAB}" destId="{C2A31BA9-AA69-1B45-9C1F-50BD3159F2E2}" srcOrd="0" destOrd="0" presId="urn:microsoft.com/office/officeart/2005/8/layout/orgChart1"/>
    <dgm:cxn modelId="{92D2BC51-0DDF-4186-9B84-2E9E06A9B058}" srcId="{AA36F028-1125-47C5-8FF6-EB0A0EC4E834}" destId="{000D93B2-537F-44B1-8F3A-350C92378CEB}" srcOrd="1" destOrd="0" parTransId="{DDF689E1-D1B7-4597-9A46-C61C50490C27}" sibTransId="{51391153-EC89-4F8E-8B3A-6731C76D8D30}"/>
    <dgm:cxn modelId="{C4D40302-FBA2-4D26-8BD5-3C7931B41896}" type="presOf" srcId="{000D93B2-537F-44B1-8F3A-350C92378CEB}" destId="{AFD64902-F834-49DE-B3BA-DB70A0025740}" srcOrd="0" destOrd="0" presId="urn:microsoft.com/office/officeart/2005/8/layout/orgChart1"/>
    <dgm:cxn modelId="{2050FEC4-8392-467A-9A5E-DDA943FDC783}" type="presOf" srcId="{D4E2CEE2-790A-144C-B4DD-451C0A8E26BF}" destId="{885BAC3A-A3C5-4747-9A86-71832A6185A1}" srcOrd="1" destOrd="0" presId="urn:microsoft.com/office/officeart/2005/8/layout/orgChart1"/>
    <dgm:cxn modelId="{BCC063DA-91AB-48A5-9BD9-863155974B79}" type="presOf" srcId="{A20B1715-32CA-411E-99C0-B02648DF485A}" destId="{52D4C62F-DCA2-4EBF-8907-C9DD8C82EF8C}" srcOrd="0" destOrd="0" presId="urn:microsoft.com/office/officeart/2005/8/layout/orgChart1"/>
    <dgm:cxn modelId="{9136119B-988E-45AB-8779-6E6C9C411BD9}" srcId="{E40BC130-9305-46B3-85CC-6E381618430C}" destId="{AA3DC15B-7122-4E5E-93B7-6DBAF9A7D697}" srcOrd="0" destOrd="0" parTransId="{6DBCFC95-94EB-4E1B-BB86-A3B3C02588EC}" sibTransId="{F293F29F-7029-4A97-BBF6-9F44421ABB52}"/>
    <dgm:cxn modelId="{E9E0FE63-FE3A-4916-9FBF-0B226EC95676}" type="presOf" srcId="{A20B1715-32CA-411E-99C0-B02648DF485A}" destId="{3CA9C495-9BC5-4165-9920-EDBBD4F3BC9B}" srcOrd="1" destOrd="0" presId="urn:microsoft.com/office/officeart/2005/8/layout/orgChart1"/>
    <dgm:cxn modelId="{5577AFF8-EB7C-4822-9185-B0A129DB9B82}" type="presOf" srcId="{AA36F028-1125-47C5-8FF6-EB0A0EC4E834}" destId="{4BF9ADE6-3BFC-422B-85B0-85EFCF8AAC1F}" srcOrd="0" destOrd="0" presId="urn:microsoft.com/office/officeart/2005/8/layout/orgChart1"/>
    <dgm:cxn modelId="{414BD193-D248-41AC-AAC4-FA86AC8E44D7}" type="presOf" srcId="{83AB073D-71C6-4947-87B0-0DBB67ED2FA3}" destId="{42C651D7-D519-40A6-9D46-C391844E4117}" srcOrd="0" destOrd="0" presId="urn:microsoft.com/office/officeart/2005/8/layout/orgChart1"/>
    <dgm:cxn modelId="{4985DA57-DE6D-4F32-B196-A09DBE83A081}" type="presOf" srcId="{AA3DC15B-7122-4E5E-93B7-6DBAF9A7D697}" destId="{21DF5C58-56D2-4953-91F6-14279A73BC88}" srcOrd="0" destOrd="0" presId="urn:microsoft.com/office/officeart/2005/8/layout/orgChart1"/>
    <dgm:cxn modelId="{AB81344A-86E9-48CC-9F27-122EAD5BF337}" srcId="{AA36F028-1125-47C5-8FF6-EB0A0EC4E834}" destId="{8321CC94-C73A-4D52-BDA5-3AA268FD040B}" srcOrd="2" destOrd="0" parTransId="{CEB59BF6-F636-44DF-8008-C327D08AABA7}" sibTransId="{A0BA1EBE-2C29-4C06-A93C-C4D632684E9F}"/>
    <dgm:cxn modelId="{9A2C69D7-2209-474F-898A-21A2B8B9B5AC}" type="presOf" srcId="{08CEBB48-5825-4211-9563-760D3BA8718A}" destId="{75C95EE8-F807-472A-BCBA-822D614D85C1}" srcOrd="0" destOrd="0" presId="urn:microsoft.com/office/officeart/2005/8/layout/orgChart1"/>
    <dgm:cxn modelId="{055154C4-5223-E346-BB31-300100982DA4}" srcId="{AA3DC15B-7122-4E5E-93B7-6DBAF9A7D697}" destId="{D4E2CEE2-790A-144C-B4DD-451C0A8E26BF}" srcOrd="0" destOrd="0" parTransId="{604ECB6E-949D-2C4B-A8D9-E49845BF3828}" sibTransId="{693EC459-CE41-964F-88FD-1428536A418C}"/>
    <dgm:cxn modelId="{0F29F66B-74C2-4EC3-85DE-E12D896F556A}" type="presOf" srcId="{8CCC9299-EEB5-8648-BBB8-2BBD7474DC1A}" destId="{DF212272-7520-A949-8671-338F54D0E935}" srcOrd="0" destOrd="0" presId="urn:microsoft.com/office/officeart/2005/8/layout/orgChart1"/>
    <dgm:cxn modelId="{BBFB2E21-9CA9-47A6-9419-64230BC73CFB}" type="presOf" srcId="{A2ADA049-FDE6-4D77-9967-4BF0692355C0}" destId="{524D88E7-5F65-43FA-AE97-758C05FE886B}" srcOrd="0" destOrd="0" presId="urn:microsoft.com/office/officeart/2005/8/layout/orgChart1"/>
    <dgm:cxn modelId="{7F8AFA1E-4EC9-41AB-A704-FC31ADC0CEDE}" type="presOf" srcId="{A2ADA049-FDE6-4D77-9967-4BF0692355C0}" destId="{C445C547-E544-4E78-9A6F-137F3631CBC4}" srcOrd="1" destOrd="0" presId="urn:microsoft.com/office/officeart/2005/8/layout/orgChart1"/>
    <dgm:cxn modelId="{CFD8B9A2-41EE-4050-9914-6B9A6B876C6B}" srcId="{14CFEB8A-70EA-47CC-914C-57C88C263B83}" destId="{C40E3285-09D1-4B76-AA01-54ED12F10B05}" srcOrd="2" destOrd="0" parTransId="{3B34FAD4-10AE-4532-B20F-3384BA8F9DD0}" sibTransId="{675E2169-BBEE-49DC-BC50-72E04F98B843}"/>
    <dgm:cxn modelId="{B7AEEF4A-0B39-4C2B-87D7-82903BD64BC8}" type="presOf" srcId="{FB6E843B-98D3-B24E-A721-CB4F9449513A}" destId="{721485BC-0B23-BC43-9577-DE7C7071F522}" srcOrd="0" destOrd="0" presId="urn:microsoft.com/office/officeart/2005/8/layout/orgChart1"/>
    <dgm:cxn modelId="{284B3208-196F-4FA1-BC45-95600410D374}" type="presOf" srcId="{C40E3285-09D1-4B76-AA01-54ED12F10B05}" destId="{4633D37F-4F6F-4950-B8E6-DE3562441DB2}" srcOrd="1" destOrd="0" presId="urn:microsoft.com/office/officeart/2005/8/layout/orgChart1"/>
    <dgm:cxn modelId="{90E0DC0E-81F1-4217-888F-14A323784758}" type="presOf" srcId="{DDF689E1-D1B7-4597-9A46-C61C50490C27}" destId="{53832C85-E983-4A9F-A434-653E8FCC83BD}" srcOrd="0" destOrd="0" presId="urn:microsoft.com/office/officeart/2005/8/layout/orgChart1"/>
    <dgm:cxn modelId="{6478C33E-567D-465A-99A0-E563F7D84B7F}" type="presOf" srcId="{CEB59BF6-F636-44DF-8008-C327D08AABA7}" destId="{79C41166-C12D-429E-A36D-0F2AEFA3DD0C}" srcOrd="0" destOrd="0" presId="urn:microsoft.com/office/officeart/2005/8/layout/orgChart1"/>
    <dgm:cxn modelId="{B91ACCB5-08EF-4E82-B276-BF7F96CB4015}" srcId="{A2ADA049-FDE6-4D77-9967-4BF0692355C0}" destId="{8E9AE834-A7E0-4B8B-BD89-CA8CCA1909DB}" srcOrd="0" destOrd="0" parTransId="{4AAA43B6-966C-4AAC-B676-F454147DC089}" sibTransId="{61C4D142-8216-441B-AFEA-216774C637D3}"/>
    <dgm:cxn modelId="{EAC53642-7B04-4D7F-907B-67A1BC53C9E3}" type="presOf" srcId="{FB6E843B-98D3-B24E-A721-CB4F9449513A}" destId="{4BD6F7FD-E6F8-6146-8FE6-F646338E6C36}" srcOrd="1" destOrd="0" presId="urn:microsoft.com/office/officeart/2005/8/layout/orgChart1"/>
    <dgm:cxn modelId="{E1A434D5-0BFE-4B7D-8B08-55272ABCF6C4}" type="presOf" srcId="{DCFCBF8B-4C6F-E641-B1F8-93F71E3DB2FA}" destId="{1B37F74C-C0DD-0B4C-851D-218301F83F39}" srcOrd="0" destOrd="0" presId="urn:microsoft.com/office/officeart/2005/8/layout/orgChart1"/>
    <dgm:cxn modelId="{A5A974D5-F475-4379-81BB-D9CC722D8D11}" type="presOf" srcId="{8321CC94-C73A-4D52-BDA5-3AA268FD040B}" destId="{732713BB-0471-4B5D-BF0A-A4267FA56AD4}" srcOrd="1" destOrd="0" presId="urn:microsoft.com/office/officeart/2005/8/layout/orgChart1"/>
    <dgm:cxn modelId="{BDF845D5-F42F-47C5-8F69-71E3094BD439}" type="presOf" srcId="{229B8A77-34A8-4BD9-9277-22A8C2B9D03E}" destId="{6EFACD0B-1474-4E90-87AE-BF520DFA6F9D}" srcOrd="0" destOrd="0" presId="urn:microsoft.com/office/officeart/2005/8/layout/orgChart1"/>
    <dgm:cxn modelId="{3CA4FA22-F5A7-4E10-A7D1-1B69C4F3A610}" type="presOf" srcId="{8E9AE834-A7E0-4B8B-BD89-CA8CCA1909DB}" destId="{B0D0DC1F-4B43-41C9-B6E5-8A3D432CBA6E}" srcOrd="0" destOrd="0" presId="urn:microsoft.com/office/officeart/2005/8/layout/orgChart1"/>
    <dgm:cxn modelId="{AD909379-15E1-4F82-8C18-A4362C53E147}" type="presOf" srcId="{0C91B3FF-6E91-4F61-ABC7-3DCBDE26C9A0}" destId="{4F420C14-97CB-411E-AF88-FBD5F78F631B}" srcOrd="0" destOrd="0" presId="urn:microsoft.com/office/officeart/2005/8/layout/orgChart1"/>
    <dgm:cxn modelId="{5D0C0D89-4067-4D78-8BC5-202822F3FB47}" srcId="{AA3DC15B-7122-4E5E-93B7-6DBAF9A7D697}" destId="{A2ADA049-FDE6-4D77-9967-4BF0692355C0}" srcOrd="2" destOrd="0" parTransId="{21476DDF-C5D2-47EA-A4B4-7583DF9C867A}" sibTransId="{6C2D1E02-1C2E-48BB-BC32-8EA75F36328E}"/>
    <dgm:cxn modelId="{6B1B7AE5-E37D-48C3-A162-08CC087EFA8E}" type="presOf" srcId="{31B6B13D-6C13-F447-A4AF-A9D303FD53D1}" destId="{2E40FEBD-FD87-DD46-8D36-D2E6AF5F3F62}" srcOrd="0" destOrd="0" presId="urn:microsoft.com/office/officeart/2005/8/layout/orgChart1"/>
    <dgm:cxn modelId="{EE57EE3D-186E-48E1-9285-CA54FF6B4A1E}" type="presOf" srcId="{21476DDF-C5D2-47EA-A4B4-7583DF9C867A}" destId="{F9560703-F4D7-4940-AF8B-40871D86EF53}" srcOrd="0" destOrd="0" presId="urn:microsoft.com/office/officeart/2005/8/layout/orgChart1"/>
    <dgm:cxn modelId="{05C14BAE-FA2D-3644-846A-D07A63E13E92}" srcId="{D4E2CEE2-790A-144C-B4DD-451C0A8E26BF}" destId="{FB6E843B-98D3-B24E-A721-CB4F9449513A}" srcOrd="2" destOrd="0" parTransId="{40C53975-75F8-6041-9568-3BFA5E2B446B}" sibTransId="{2E5C6D48-0FAF-A24C-BFCC-183FE7241AA8}"/>
    <dgm:cxn modelId="{D4D9924B-6B1D-48A3-9E6D-47946F42EAE6}" type="presOf" srcId="{489924D4-54BE-493B-B554-DE35EF4EFFFC}" destId="{7D8CBE55-A0EA-4B55-82B2-DDBF40D6ECA5}" srcOrd="1" destOrd="0" presId="urn:microsoft.com/office/officeart/2005/8/layout/orgChart1"/>
    <dgm:cxn modelId="{5D416D83-CC0A-4FF8-9F63-4859A5930FEE}" srcId="{AA36F028-1125-47C5-8FF6-EB0A0EC4E834}" destId="{A20B1715-32CA-411E-99C0-B02648DF485A}" srcOrd="0" destOrd="0" parTransId="{229B8A77-34A8-4BD9-9277-22A8C2B9D03E}" sibTransId="{CF0852AC-A418-4880-8CA7-F51BD57DD683}"/>
    <dgm:cxn modelId="{6A2F1A5A-A896-4335-B01D-A3C80559C90F}" type="presOf" srcId="{58286FC0-84D8-464A-9FFC-7D7C2C87ECED}" destId="{43E88A01-C318-4F41-B06D-F9AF536282E0}" srcOrd="0" destOrd="0" presId="urn:microsoft.com/office/officeart/2005/8/layout/orgChart1"/>
    <dgm:cxn modelId="{834D8190-1A5C-D24F-B8F1-90BAA67110C2}" srcId="{D4E2CEE2-790A-144C-B4DD-451C0A8E26BF}" destId="{3F7D86BB-43EE-1147-B09F-BBE5B38F4474}" srcOrd="1" destOrd="0" parTransId="{E9E4DA45-0783-9F49-BA21-940D9C339CAB}" sibTransId="{74E9083D-6278-8B4C-BECB-DD53C47A51E0}"/>
    <dgm:cxn modelId="{2567342A-BBA1-4BC6-A651-753D8DCB9205}" type="presOf" srcId="{8321CC94-C73A-4D52-BDA5-3AA268FD040B}" destId="{9D1A1315-F2CF-43A7-9C0E-B43F376A50CC}" srcOrd="0" destOrd="0" presId="urn:microsoft.com/office/officeart/2005/8/layout/orgChart1"/>
    <dgm:cxn modelId="{E4825BCB-4FF4-49BC-9E99-E5B8F0321D35}" type="presOf" srcId="{AA36F028-1125-47C5-8FF6-EB0A0EC4E834}" destId="{97FE4BE3-2DA5-48A4-AD20-F1C3CEA207A4}" srcOrd="1" destOrd="0" presId="urn:microsoft.com/office/officeart/2005/8/layout/orgChart1"/>
    <dgm:cxn modelId="{E0313A1E-7D18-49DE-844B-2206862A7AB5}" type="presOf" srcId="{000D93B2-537F-44B1-8F3A-350C92378CEB}" destId="{62338988-BC9E-4AE4-8CC8-23AA09C52F04}" srcOrd="1" destOrd="0" presId="urn:microsoft.com/office/officeart/2005/8/layout/orgChart1"/>
    <dgm:cxn modelId="{A582B781-91E9-4903-85DA-EDFC70A7FF2B}" type="presOf" srcId="{4AAA43B6-966C-4AAC-B676-F454147DC089}" destId="{7B09F84C-93F4-4250-845A-5CF04FEA0AF1}" srcOrd="0" destOrd="0" presId="urn:microsoft.com/office/officeart/2005/8/layout/orgChart1"/>
    <dgm:cxn modelId="{F5B87D71-CF8F-43BE-92EE-B72A25FE43B6}" type="presOf" srcId="{604ECB6E-949D-2C4B-A8D9-E49845BF3828}" destId="{C6B0107A-7522-1F46-A5DE-E182CD3894B2}" srcOrd="0" destOrd="0" presId="urn:microsoft.com/office/officeart/2005/8/layout/orgChart1"/>
    <dgm:cxn modelId="{53453549-A53C-40AC-B5FF-EA822020EDC2}" type="presParOf" srcId="{651112AF-17A7-483E-84D9-BAA92BD779B5}" destId="{839ADFCF-6905-4DCD-9D33-C227FD43CC85}" srcOrd="0" destOrd="0" presId="urn:microsoft.com/office/officeart/2005/8/layout/orgChart1"/>
    <dgm:cxn modelId="{F5B3AF44-2FD8-4E7D-BB7E-6B2CE9AF5CE2}" type="presParOf" srcId="{839ADFCF-6905-4DCD-9D33-C227FD43CC85}" destId="{DDD7C264-2030-45FD-985A-34EEAB059D61}" srcOrd="0" destOrd="0" presId="urn:microsoft.com/office/officeart/2005/8/layout/orgChart1"/>
    <dgm:cxn modelId="{62AE1674-E0D4-404B-9C81-EE08B5F978DF}" type="presParOf" srcId="{DDD7C264-2030-45FD-985A-34EEAB059D61}" destId="{21DF5C58-56D2-4953-91F6-14279A73BC88}" srcOrd="0" destOrd="0" presId="urn:microsoft.com/office/officeart/2005/8/layout/orgChart1"/>
    <dgm:cxn modelId="{C5AD148F-CB6A-439D-8120-C6A5299032D7}" type="presParOf" srcId="{DDD7C264-2030-45FD-985A-34EEAB059D61}" destId="{85A28009-6396-49A7-8CD5-1AFBE1E42FEB}" srcOrd="1" destOrd="0" presId="urn:microsoft.com/office/officeart/2005/8/layout/orgChart1"/>
    <dgm:cxn modelId="{907A26B0-CCE1-4432-885E-F35BC10B5A30}" type="presParOf" srcId="{839ADFCF-6905-4DCD-9D33-C227FD43CC85}" destId="{5CD810CB-BB0E-4687-A0C0-10441CBF58E2}" srcOrd="1" destOrd="0" presId="urn:microsoft.com/office/officeart/2005/8/layout/orgChart1"/>
    <dgm:cxn modelId="{74076EC1-3A90-4D9B-95D1-99320E51ADAE}" type="presParOf" srcId="{5CD810CB-BB0E-4687-A0C0-10441CBF58E2}" destId="{C6B0107A-7522-1F46-A5DE-E182CD3894B2}" srcOrd="0" destOrd="0" presId="urn:microsoft.com/office/officeart/2005/8/layout/orgChart1"/>
    <dgm:cxn modelId="{157AB190-EF59-4018-88CB-96B363540C1E}" type="presParOf" srcId="{5CD810CB-BB0E-4687-A0C0-10441CBF58E2}" destId="{97F08A37-0D07-E84F-AF30-0AE7DD812EE4}" srcOrd="1" destOrd="0" presId="urn:microsoft.com/office/officeart/2005/8/layout/orgChart1"/>
    <dgm:cxn modelId="{FBC5749E-4276-4FA4-A001-4B5A5E3239D9}" type="presParOf" srcId="{97F08A37-0D07-E84F-AF30-0AE7DD812EE4}" destId="{3D93C14B-C0C9-EE46-B6D6-F1C301CA887F}" srcOrd="0" destOrd="0" presId="urn:microsoft.com/office/officeart/2005/8/layout/orgChart1"/>
    <dgm:cxn modelId="{F1D90D2C-303D-4B50-8379-D11531ED96F9}" type="presParOf" srcId="{3D93C14B-C0C9-EE46-B6D6-F1C301CA887F}" destId="{FC30B6EC-D9AA-2B43-A22C-182595FB8451}" srcOrd="0" destOrd="0" presId="urn:microsoft.com/office/officeart/2005/8/layout/orgChart1"/>
    <dgm:cxn modelId="{F58D4FC1-890A-44E5-A85D-AB26DB3F20DE}" type="presParOf" srcId="{3D93C14B-C0C9-EE46-B6D6-F1C301CA887F}" destId="{885BAC3A-A3C5-4747-9A86-71832A6185A1}" srcOrd="1" destOrd="0" presId="urn:microsoft.com/office/officeart/2005/8/layout/orgChart1"/>
    <dgm:cxn modelId="{42356723-F577-4058-B29C-9942EBC1D244}" type="presParOf" srcId="{97F08A37-0D07-E84F-AF30-0AE7DD812EE4}" destId="{69802854-0037-784E-A1D0-DC7ACAE7D805}" srcOrd="1" destOrd="0" presId="urn:microsoft.com/office/officeart/2005/8/layout/orgChart1"/>
    <dgm:cxn modelId="{7E485086-390F-4CBE-A7B2-79FB0A04E02E}" type="presParOf" srcId="{69802854-0037-784E-A1D0-DC7ACAE7D805}" destId="{2E40FEBD-FD87-DD46-8D36-D2E6AF5F3F62}" srcOrd="0" destOrd="0" presId="urn:microsoft.com/office/officeart/2005/8/layout/orgChart1"/>
    <dgm:cxn modelId="{2E0DA310-56F8-4DC1-AB57-EC62CCB8B007}" type="presParOf" srcId="{69802854-0037-784E-A1D0-DC7ACAE7D805}" destId="{518FD2A1-8DE1-8148-AABA-78792D1E7165}" srcOrd="1" destOrd="0" presId="urn:microsoft.com/office/officeart/2005/8/layout/orgChart1"/>
    <dgm:cxn modelId="{5284698B-8472-4663-99FD-ACE53465A792}" type="presParOf" srcId="{518FD2A1-8DE1-8148-AABA-78792D1E7165}" destId="{65C8745C-A26A-B944-B637-12C908384E45}" srcOrd="0" destOrd="0" presId="urn:microsoft.com/office/officeart/2005/8/layout/orgChart1"/>
    <dgm:cxn modelId="{D45960F9-0DC7-42FE-966D-C187F6BB4DE3}" type="presParOf" srcId="{65C8745C-A26A-B944-B637-12C908384E45}" destId="{83F3C5B6-EA4F-5949-8486-237DC446AE22}" srcOrd="0" destOrd="0" presId="urn:microsoft.com/office/officeart/2005/8/layout/orgChart1"/>
    <dgm:cxn modelId="{43705B26-AB50-4300-9C05-E0B5CED81571}" type="presParOf" srcId="{65C8745C-A26A-B944-B637-12C908384E45}" destId="{8E825E62-63BF-954F-B494-A2CD52C7C150}" srcOrd="1" destOrd="0" presId="urn:microsoft.com/office/officeart/2005/8/layout/orgChart1"/>
    <dgm:cxn modelId="{777254A6-1218-4F43-9477-E8CF95B31E3B}" type="presParOf" srcId="{518FD2A1-8DE1-8148-AABA-78792D1E7165}" destId="{C23F1646-97D2-B140-895F-D257AB30D031}" srcOrd="1" destOrd="0" presId="urn:microsoft.com/office/officeart/2005/8/layout/orgChart1"/>
    <dgm:cxn modelId="{260FB6A9-7BA8-4E9C-B551-DA0D56CF510B}" type="presParOf" srcId="{518FD2A1-8DE1-8148-AABA-78792D1E7165}" destId="{CDC14FF1-9604-8A40-B8EF-F6CDB16A4EB5}" srcOrd="2" destOrd="0" presId="urn:microsoft.com/office/officeart/2005/8/layout/orgChart1"/>
    <dgm:cxn modelId="{CF99B744-2DD7-42F5-8110-BC5B078DE4CE}" type="presParOf" srcId="{69802854-0037-784E-A1D0-DC7ACAE7D805}" destId="{C2A31BA9-AA69-1B45-9C1F-50BD3159F2E2}" srcOrd="2" destOrd="0" presId="urn:microsoft.com/office/officeart/2005/8/layout/orgChart1"/>
    <dgm:cxn modelId="{45404899-A872-423F-8005-9179C1DD3862}" type="presParOf" srcId="{69802854-0037-784E-A1D0-DC7ACAE7D805}" destId="{0E4708E0-35F6-AE45-8102-7904551723EC}" srcOrd="3" destOrd="0" presId="urn:microsoft.com/office/officeart/2005/8/layout/orgChart1"/>
    <dgm:cxn modelId="{4F75FCB7-D195-430D-A792-B25F4BF509A7}" type="presParOf" srcId="{0E4708E0-35F6-AE45-8102-7904551723EC}" destId="{7C3BE2D1-A319-354F-B355-753B9F0551FF}" srcOrd="0" destOrd="0" presId="urn:microsoft.com/office/officeart/2005/8/layout/orgChart1"/>
    <dgm:cxn modelId="{9330066C-3584-4E9F-9218-092C7326E051}" type="presParOf" srcId="{7C3BE2D1-A319-354F-B355-753B9F0551FF}" destId="{0408591F-C032-A54F-8CF9-D4B63B717FC5}" srcOrd="0" destOrd="0" presId="urn:microsoft.com/office/officeart/2005/8/layout/orgChart1"/>
    <dgm:cxn modelId="{37522041-4CF3-4E6A-BE58-E4D1A9372799}" type="presParOf" srcId="{7C3BE2D1-A319-354F-B355-753B9F0551FF}" destId="{70FB14B6-8B0F-E049-B305-FF48544CE174}" srcOrd="1" destOrd="0" presId="urn:microsoft.com/office/officeart/2005/8/layout/orgChart1"/>
    <dgm:cxn modelId="{D66AAE95-F141-428C-B633-B09EA073372A}" type="presParOf" srcId="{0E4708E0-35F6-AE45-8102-7904551723EC}" destId="{9A7A7057-0F3E-434C-8F37-7E185CD4324E}" srcOrd="1" destOrd="0" presId="urn:microsoft.com/office/officeart/2005/8/layout/orgChart1"/>
    <dgm:cxn modelId="{DAABFAA1-9CEE-4B48-94B0-2CEF6D3DF7D7}" type="presParOf" srcId="{0E4708E0-35F6-AE45-8102-7904551723EC}" destId="{119E410A-AAB7-DC4F-A7A5-807A2E392AF5}" srcOrd="2" destOrd="0" presId="urn:microsoft.com/office/officeart/2005/8/layout/orgChart1"/>
    <dgm:cxn modelId="{C66E020B-9CA5-490C-B5FC-CE33FDB34594}" type="presParOf" srcId="{69802854-0037-784E-A1D0-DC7ACAE7D805}" destId="{D445B7F0-0041-4E43-A1D7-FA6BFEEBBF08}" srcOrd="4" destOrd="0" presId="urn:microsoft.com/office/officeart/2005/8/layout/orgChart1"/>
    <dgm:cxn modelId="{B7ECBAEB-3D84-4B67-9EAF-382390044EB7}" type="presParOf" srcId="{69802854-0037-784E-A1D0-DC7ACAE7D805}" destId="{4816D931-44C8-1545-ABD3-9643E35AE992}" srcOrd="5" destOrd="0" presId="urn:microsoft.com/office/officeart/2005/8/layout/orgChart1"/>
    <dgm:cxn modelId="{6B49E860-C952-4FAC-AD88-22474BBA817C}" type="presParOf" srcId="{4816D931-44C8-1545-ABD3-9643E35AE992}" destId="{3FA4B76A-4854-E74E-9F44-41CAF684001C}" srcOrd="0" destOrd="0" presId="urn:microsoft.com/office/officeart/2005/8/layout/orgChart1"/>
    <dgm:cxn modelId="{31736916-7A1D-4E13-8F1E-3BBDE7624EF9}" type="presParOf" srcId="{3FA4B76A-4854-E74E-9F44-41CAF684001C}" destId="{721485BC-0B23-BC43-9577-DE7C7071F522}" srcOrd="0" destOrd="0" presId="urn:microsoft.com/office/officeart/2005/8/layout/orgChart1"/>
    <dgm:cxn modelId="{C90D845A-D3A4-47A3-B078-24A2BEE5A7B9}" type="presParOf" srcId="{3FA4B76A-4854-E74E-9F44-41CAF684001C}" destId="{4BD6F7FD-E6F8-6146-8FE6-F646338E6C36}" srcOrd="1" destOrd="0" presId="urn:microsoft.com/office/officeart/2005/8/layout/orgChart1"/>
    <dgm:cxn modelId="{DECB341A-9871-43F9-99D3-8A37997DEA0D}" type="presParOf" srcId="{4816D931-44C8-1545-ABD3-9643E35AE992}" destId="{11502FC7-603E-1042-9EFB-F1A62E6A5D20}" srcOrd="1" destOrd="0" presId="urn:microsoft.com/office/officeart/2005/8/layout/orgChart1"/>
    <dgm:cxn modelId="{4B0A7DDD-C3A7-4200-B5D5-929F3137EFFE}" type="presParOf" srcId="{4816D931-44C8-1545-ABD3-9643E35AE992}" destId="{6CF1593B-0A38-DC48-90AB-2CE06A1CE4A1}" srcOrd="2" destOrd="0" presId="urn:microsoft.com/office/officeart/2005/8/layout/orgChart1"/>
    <dgm:cxn modelId="{8F7C4817-D83E-4816-9B05-947FAD2204E2}" type="presParOf" srcId="{69802854-0037-784E-A1D0-DC7ACAE7D805}" destId="{1B37F74C-C0DD-0B4C-851D-218301F83F39}" srcOrd="6" destOrd="0" presId="urn:microsoft.com/office/officeart/2005/8/layout/orgChart1"/>
    <dgm:cxn modelId="{99D02A91-AA76-470A-BCBD-C52B9CBAFFF7}" type="presParOf" srcId="{69802854-0037-784E-A1D0-DC7ACAE7D805}" destId="{E695C9F9-32E8-274B-8698-B31615D361EC}" srcOrd="7" destOrd="0" presId="urn:microsoft.com/office/officeart/2005/8/layout/orgChart1"/>
    <dgm:cxn modelId="{4F3CB170-CE46-41A7-828D-A03BD55C3088}" type="presParOf" srcId="{E695C9F9-32E8-274B-8698-B31615D361EC}" destId="{AA27E9D6-DD04-BC4B-AE2C-986D69811270}" srcOrd="0" destOrd="0" presId="urn:microsoft.com/office/officeart/2005/8/layout/orgChart1"/>
    <dgm:cxn modelId="{D6CFD760-2338-4727-907E-5D80DECC15A0}" type="presParOf" srcId="{AA27E9D6-DD04-BC4B-AE2C-986D69811270}" destId="{DF212272-7520-A949-8671-338F54D0E935}" srcOrd="0" destOrd="0" presId="urn:microsoft.com/office/officeart/2005/8/layout/orgChart1"/>
    <dgm:cxn modelId="{37A467BF-8AAD-4AB8-ACF0-BB2BC105F699}" type="presParOf" srcId="{AA27E9D6-DD04-BC4B-AE2C-986D69811270}" destId="{C25CBE7F-FE17-C342-8A26-2BF145AB96B7}" srcOrd="1" destOrd="0" presId="urn:microsoft.com/office/officeart/2005/8/layout/orgChart1"/>
    <dgm:cxn modelId="{43F11CC8-7D84-48EA-8AB2-FA6D7C7E6C69}" type="presParOf" srcId="{E695C9F9-32E8-274B-8698-B31615D361EC}" destId="{88BB4124-552E-C44B-BC77-B5FB7D54C662}" srcOrd="1" destOrd="0" presId="urn:microsoft.com/office/officeart/2005/8/layout/orgChart1"/>
    <dgm:cxn modelId="{BEEA6431-FFB2-49F5-9040-F3A8F616B4E3}" type="presParOf" srcId="{E695C9F9-32E8-274B-8698-B31615D361EC}" destId="{6D2FC440-F7A4-D547-A0E1-B2BB6192A4E0}" srcOrd="2" destOrd="0" presId="urn:microsoft.com/office/officeart/2005/8/layout/orgChart1"/>
    <dgm:cxn modelId="{F5E31961-5B74-42B4-A8B5-FABBB0D3D78C}" type="presParOf" srcId="{97F08A37-0D07-E84F-AF30-0AE7DD812EE4}" destId="{34C02733-EAFB-2743-95A8-F12B720115EE}" srcOrd="2" destOrd="0" presId="urn:microsoft.com/office/officeart/2005/8/layout/orgChart1"/>
    <dgm:cxn modelId="{EA96F075-6B69-4CDC-A818-E24585DAB7AA}" type="presParOf" srcId="{5CD810CB-BB0E-4687-A0C0-10441CBF58E2}" destId="{43E88A01-C318-4F41-B06D-F9AF536282E0}" srcOrd="2" destOrd="0" presId="urn:microsoft.com/office/officeart/2005/8/layout/orgChart1"/>
    <dgm:cxn modelId="{5BA04129-53D8-498E-B783-532A2A236720}" type="presParOf" srcId="{5CD810CB-BB0E-4687-A0C0-10441CBF58E2}" destId="{9D720C19-5F89-435B-A809-A81343405161}" srcOrd="3" destOrd="0" presId="urn:microsoft.com/office/officeart/2005/8/layout/orgChart1"/>
    <dgm:cxn modelId="{0F0B5137-55CA-4AFB-BC91-9123CF74BBD9}" type="presParOf" srcId="{9D720C19-5F89-435B-A809-A81343405161}" destId="{3923EA6C-676E-4DAB-87AD-97F08F5BEB29}" srcOrd="0" destOrd="0" presId="urn:microsoft.com/office/officeart/2005/8/layout/orgChart1"/>
    <dgm:cxn modelId="{A35C2389-68CD-471F-89C6-07C329E4451F}" type="presParOf" srcId="{3923EA6C-676E-4DAB-87AD-97F08F5BEB29}" destId="{4BF9ADE6-3BFC-422B-85B0-85EFCF8AAC1F}" srcOrd="0" destOrd="0" presId="urn:microsoft.com/office/officeart/2005/8/layout/orgChart1"/>
    <dgm:cxn modelId="{28083640-8336-4F3F-B4BE-D7FA3292B4AC}" type="presParOf" srcId="{3923EA6C-676E-4DAB-87AD-97F08F5BEB29}" destId="{97FE4BE3-2DA5-48A4-AD20-F1C3CEA207A4}" srcOrd="1" destOrd="0" presId="urn:microsoft.com/office/officeart/2005/8/layout/orgChart1"/>
    <dgm:cxn modelId="{0FD9B5C2-EC31-4DAE-BAD7-B47DA91A1080}" type="presParOf" srcId="{9D720C19-5F89-435B-A809-A81343405161}" destId="{F8C16FA0-872D-4A5B-B87D-101907DC3F89}" srcOrd="1" destOrd="0" presId="urn:microsoft.com/office/officeart/2005/8/layout/orgChart1"/>
    <dgm:cxn modelId="{DE99BD5C-ACBB-4A9C-BDDA-493991FD6025}" type="presParOf" srcId="{F8C16FA0-872D-4A5B-B87D-101907DC3F89}" destId="{6EFACD0B-1474-4E90-87AE-BF520DFA6F9D}" srcOrd="0" destOrd="0" presId="urn:microsoft.com/office/officeart/2005/8/layout/orgChart1"/>
    <dgm:cxn modelId="{26682BCF-8F02-43A4-A862-FE44F2D70624}" type="presParOf" srcId="{F8C16FA0-872D-4A5B-B87D-101907DC3F89}" destId="{8076ED05-A881-4925-9FD5-DF3D84E1A802}" srcOrd="1" destOrd="0" presId="urn:microsoft.com/office/officeart/2005/8/layout/orgChart1"/>
    <dgm:cxn modelId="{661A6B83-45E5-42DF-BC61-D2FFEBD339A2}" type="presParOf" srcId="{8076ED05-A881-4925-9FD5-DF3D84E1A802}" destId="{2D4BD783-58BB-4CFC-8A8C-D534D386EB0E}" srcOrd="0" destOrd="0" presId="urn:microsoft.com/office/officeart/2005/8/layout/orgChart1"/>
    <dgm:cxn modelId="{E17B4722-6B14-4C5B-B17D-EDD136B6B23C}" type="presParOf" srcId="{2D4BD783-58BB-4CFC-8A8C-D534D386EB0E}" destId="{52D4C62F-DCA2-4EBF-8907-C9DD8C82EF8C}" srcOrd="0" destOrd="0" presId="urn:microsoft.com/office/officeart/2005/8/layout/orgChart1"/>
    <dgm:cxn modelId="{98C0148B-ABBC-4D48-A250-998CA37AB977}" type="presParOf" srcId="{2D4BD783-58BB-4CFC-8A8C-D534D386EB0E}" destId="{3CA9C495-9BC5-4165-9920-EDBBD4F3BC9B}" srcOrd="1" destOrd="0" presId="urn:microsoft.com/office/officeart/2005/8/layout/orgChart1"/>
    <dgm:cxn modelId="{33EBD550-E1C1-4DCB-9AD4-8A2B1F118BEB}" type="presParOf" srcId="{8076ED05-A881-4925-9FD5-DF3D84E1A802}" destId="{7C7E274B-3278-4A27-9C0A-BCD86FAF5BDF}" srcOrd="1" destOrd="0" presId="urn:microsoft.com/office/officeart/2005/8/layout/orgChart1"/>
    <dgm:cxn modelId="{F0315D24-6384-442A-A236-41EBA7ECAAED}" type="presParOf" srcId="{8076ED05-A881-4925-9FD5-DF3D84E1A802}" destId="{DE4E4017-A466-4786-B63C-C9A085908E91}" srcOrd="2" destOrd="0" presId="urn:microsoft.com/office/officeart/2005/8/layout/orgChart1"/>
    <dgm:cxn modelId="{3FF3048D-39AE-4B91-A64A-531BD382878E}" type="presParOf" srcId="{F8C16FA0-872D-4A5B-B87D-101907DC3F89}" destId="{53832C85-E983-4A9F-A434-653E8FCC83BD}" srcOrd="2" destOrd="0" presId="urn:microsoft.com/office/officeart/2005/8/layout/orgChart1"/>
    <dgm:cxn modelId="{7A9764E5-09DA-447C-826C-E5406BAB161A}" type="presParOf" srcId="{F8C16FA0-872D-4A5B-B87D-101907DC3F89}" destId="{5DFACB83-31CB-4420-A893-47EFAE761C61}" srcOrd="3" destOrd="0" presId="urn:microsoft.com/office/officeart/2005/8/layout/orgChart1"/>
    <dgm:cxn modelId="{A86CB2A8-4FF6-4611-AFF2-F4B36F0640F9}" type="presParOf" srcId="{5DFACB83-31CB-4420-A893-47EFAE761C61}" destId="{774C52B8-9E9A-4DA1-AD20-3E4785C818FA}" srcOrd="0" destOrd="0" presId="urn:microsoft.com/office/officeart/2005/8/layout/orgChart1"/>
    <dgm:cxn modelId="{93B9EB82-A622-437B-91EF-F4182CA26DC3}" type="presParOf" srcId="{774C52B8-9E9A-4DA1-AD20-3E4785C818FA}" destId="{AFD64902-F834-49DE-B3BA-DB70A0025740}" srcOrd="0" destOrd="0" presId="urn:microsoft.com/office/officeart/2005/8/layout/orgChart1"/>
    <dgm:cxn modelId="{1D9BC68D-5E23-4B9B-B28A-3663836CCB7B}" type="presParOf" srcId="{774C52B8-9E9A-4DA1-AD20-3E4785C818FA}" destId="{62338988-BC9E-4AE4-8CC8-23AA09C52F04}" srcOrd="1" destOrd="0" presId="urn:microsoft.com/office/officeart/2005/8/layout/orgChart1"/>
    <dgm:cxn modelId="{ED1D62BB-12E5-48BC-B747-51C39AC94140}" type="presParOf" srcId="{5DFACB83-31CB-4420-A893-47EFAE761C61}" destId="{61FF93CD-FA14-4310-AE99-312A214F32C0}" srcOrd="1" destOrd="0" presId="urn:microsoft.com/office/officeart/2005/8/layout/orgChart1"/>
    <dgm:cxn modelId="{EBCAA413-6486-4FF7-8E05-9D5A77DFCAA4}" type="presParOf" srcId="{5DFACB83-31CB-4420-A893-47EFAE761C61}" destId="{478EA3B1-23C7-4310-AEF8-12D5210030A5}" srcOrd="2" destOrd="0" presId="urn:microsoft.com/office/officeart/2005/8/layout/orgChart1"/>
    <dgm:cxn modelId="{000370AC-864B-4790-A282-915F3CB2EF94}" type="presParOf" srcId="{F8C16FA0-872D-4A5B-B87D-101907DC3F89}" destId="{79C41166-C12D-429E-A36D-0F2AEFA3DD0C}" srcOrd="4" destOrd="0" presId="urn:microsoft.com/office/officeart/2005/8/layout/orgChart1"/>
    <dgm:cxn modelId="{BD954EBB-60FE-407C-9586-B5702CFD2FF6}" type="presParOf" srcId="{F8C16FA0-872D-4A5B-B87D-101907DC3F89}" destId="{92BCD5DA-4AAA-4F5E-B793-6A2BB0DAC198}" srcOrd="5" destOrd="0" presId="urn:microsoft.com/office/officeart/2005/8/layout/orgChart1"/>
    <dgm:cxn modelId="{C28C6DF0-FB7A-45F0-9A43-27E88FBDF89E}" type="presParOf" srcId="{92BCD5DA-4AAA-4F5E-B793-6A2BB0DAC198}" destId="{2B14A118-ACF6-4B61-8063-D31BC706ECD7}" srcOrd="0" destOrd="0" presId="urn:microsoft.com/office/officeart/2005/8/layout/orgChart1"/>
    <dgm:cxn modelId="{BD54A620-19AD-47A2-996A-F141F3916BA0}" type="presParOf" srcId="{2B14A118-ACF6-4B61-8063-D31BC706ECD7}" destId="{9D1A1315-F2CF-43A7-9C0E-B43F376A50CC}" srcOrd="0" destOrd="0" presId="urn:microsoft.com/office/officeart/2005/8/layout/orgChart1"/>
    <dgm:cxn modelId="{2043ECEC-4181-4839-93C6-9C1B78FD4272}" type="presParOf" srcId="{2B14A118-ACF6-4B61-8063-D31BC706ECD7}" destId="{732713BB-0471-4B5D-BF0A-A4267FA56AD4}" srcOrd="1" destOrd="0" presId="urn:microsoft.com/office/officeart/2005/8/layout/orgChart1"/>
    <dgm:cxn modelId="{8226B944-DD05-46AB-A1F4-960F675B6D31}" type="presParOf" srcId="{92BCD5DA-4AAA-4F5E-B793-6A2BB0DAC198}" destId="{0E64BB20-AA43-45F8-A513-61274AAC7337}" srcOrd="1" destOrd="0" presId="urn:microsoft.com/office/officeart/2005/8/layout/orgChart1"/>
    <dgm:cxn modelId="{4BB1A314-18D4-4AE1-AD28-A5F822532B9E}" type="presParOf" srcId="{92BCD5DA-4AAA-4F5E-B793-6A2BB0DAC198}" destId="{183931DC-DFFF-4542-B848-5260351EED85}" srcOrd="2" destOrd="0" presId="urn:microsoft.com/office/officeart/2005/8/layout/orgChart1"/>
    <dgm:cxn modelId="{241417FF-7334-4B19-A21E-3CEC3106F236}" type="presParOf" srcId="{9D720C19-5F89-435B-A809-A81343405161}" destId="{0BDEF2D8-39E0-404F-8025-B267D72C4AED}" srcOrd="2" destOrd="0" presId="urn:microsoft.com/office/officeart/2005/8/layout/orgChart1"/>
    <dgm:cxn modelId="{8950ABDA-659F-4186-83F0-87DA85278542}" type="presParOf" srcId="{5CD810CB-BB0E-4687-A0C0-10441CBF58E2}" destId="{F9560703-F4D7-4940-AF8B-40871D86EF53}" srcOrd="4" destOrd="0" presId="urn:microsoft.com/office/officeart/2005/8/layout/orgChart1"/>
    <dgm:cxn modelId="{3AD8F92B-DC3B-43F1-AE15-497357EB9906}" type="presParOf" srcId="{5CD810CB-BB0E-4687-A0C0-10441CBF58E2}" destId="{61A7793A-B956-4ECA-87A8-F712D87690BE}" srcOrd="5" destOrd="0" presId="urn:microsoft.com/office/officeart/2005/8/layout/orgChart1"/>
    <dgm:cxn modelId="{C25BB1F3-ECED-4DC3-83D7-69F41336A8BE}" type="presParOf" srcId="{61A7793A-B956-4ECA-87A8-F712D87690BE}" destId="{0BFE2241-23FD-484E-8FC2-A1DA2A46AAB2}" srcOrd="0" destOrd="0" presId="urn:microsoft.com/office/officeart/2005/8/layout/orgChart1"/>
    <dgm:cxn modelId="{D3E20C79-327B-4BDF-B777-0D5B1E97A79A}" type="presParOf" srcId="{0BFE2241-23FD-484E-8FC2-A1DA2A46AAB2}" destId="{524D88E7-5F65-43FA-AE97-758C05FE886B}" srcOrd="0" destOrd="0" presId="urn:microsoft.com/office/officeart/2005/8/layout/orgChart1"/>
    <dgm:cxn modelId="{9076F83A-BC45-4C17-AB6C-E6B20F03F152}" type="presParOf" srcId="{0BFE2241-23FD-484E-8FC2-A1DA2A46AAB2}" destId="{C445C547-E544-4E78-9A6F-137F3631CBC4}" srcOrd="1" destOrd="0" presId="urn:microsoft.com/office/officeart/2005/8/layout/orgChart1"/>
    <dgm:cxn modelId="{F93918D1-4282-4A5B-830F-2F795BA3FBA9}" type="presParOf" srcId="{61A7793A-B956-4ECA-87A8-F712D87690BE}" destId="{BFF64DDE-B689-4DCD-906A-684B1DAAAD50}" srcOrd="1" destOrd="0" presId="urn:microsoft.com/office/officeart/2005/8/layout/orgChart1"/>
    <dgm:cxn modelId="{86856D8F-117A-486F-92C3-2674E451E08D}" type="presParOf" srcId="{BFF64DDE-B689-4DCD-906A-684B1DAAAD50}" destId="{7B09F84C-93F4-4250-845A-5CF04FEA0AF1}" srcOrd="0" destOrd="0" presId="urn:microsoft.com/office/officeart/2005/8/layout/orgChart1"/>
    <dgm:cxn modelId="{789BB2C1-54D3-46C2-87EE-817396FBC108}" type="presParOf" srcId="{BFF64DDE-B689-4DCD-906A-684B1DAAAD50}" destId="{052C9664-D9A1-4DD0-8A44-07B466E2CE3A}" srcOrd="1" destOrd="0" presId="urn:microsoft.com/office/officeart/2005/8/layout/orgChart1"/>
    <dgm:cxn modelId="{F877FA30-CB47-47D8-A86F-98A8AE08FB16}" type="presParOf" srcId="{052C9664-D9A1-4DD0-8A44-07B466E2CE3A}" destId="{041B770D-374A-47B4-900C-8FC9D8BF28DA}" srcOrd="0" destOrd="0" presId="urn:microsoft.com/office/officeart/2005/8/layout/orgChart1"/>
    <dgm:cxn modelId="{BC8A2664-A6FD-4D35-8954-F20444909F3B}" type="presParOf" srcId="{041B770D-374A-47B4-900C-8FC9D8BF28DA}" destId="{B0D0DC1F-4B43-41C9-B6E5-8A3D432CBA6E}" srcOrd="0" destOrd="0" presId="urn:microsoft.com/office/officeart/2005/8/layout/orgChart1"/>
    <dgm:cxn modelId="{B12DC43F-EFA0-4604-A672-3B8E61FA18F4}" type="presParOf" srcId="{041B770D-374A-47B4-900C-8FC9D8BF28DA}" destId="{202BC438-4B1C-4364-9B51-F1D07AB846D9}" srcOrd="1" destOrd="0" presId="urn:microsoft.com/office/officeart/2005/8/layout/orgChart1"/>
    <dgm:cxn modelId="{97437DDA-2297-4048-8BB1-19F6CFD1F54B}" type="presParOf" srcId="{052C9664-D9A1-4DD0-8A44-07B466E2CE3A}" destId="{9DB1340F-C960-4D5C-A887-A979D897BC8E}" srcOrd="1" destOrd="0" presId="urn:microsoft.com/office/officeart/2005/8/layout/orgChart1"/>
    <dgm:cxn modelId="{B9B350CF-F106-40B7-91FB-5CB65605A307}" type="presParOf" srcId="{052C9664-D9A1-4DD0-8A44-07B466E2CE3A}" destId="{710D7ECA-E4F3-4B0F-8DA9-97044DE28E1C}" srcOrd="2" destOrd="0" presId="urn:microsoft.com/office/officeart/2005/8/layout/orgChart1"/>
    <dgm:cxn modelId="{A23DD420-99AA-4FC2-86B0-AA8F0EC1AF91}" type="presParOf" srcId="{BFF64DDE-B689-4DCD-906A-684B1DAAAD50}" destId="{ED36BA84-4DE9-451D-BA1D-33358090221E}" srcOrd="2" destOrd="0" presId="urn:microsoft.com/office/officeart/2005/8/layout/orgChart1"/>
    <dgm:cxn modelId="{4217C722-C112-4A10-8E81-4275FFBD5ED1}" type="presParOf" srcId="{BFF64DDE-B689-4DCD-906A-684B1DAAAD50}" destId="{8C64FD1A-FFF1-4784-983D-92633282CB77}" srcOrd="3" destOrd="0" presId="urn:microsoft.com/office/officeart/2005/8/layout/orgChart1"/>
    <dgm:cxn modelId="{85E70F82-D8E3-4872-9D1D-6FE9CB2B90CE}" type="presParOf" srcId="{8C64FD1A-FFF1-4784-983D-92633282CB77}" destId="{0E87FCDD-AD6C-483E-9344-57F16245069C}" srcOrd="0" destOrd="0" presId="urn:microsoft.com/office/officeart/2005/8/layout/orgChart1"/>
    <dgm:cxn modelId="{D669F3B3-6B40-4797-94A6-7C104A1085FE}" type="presParOf" srcId="{0E87FCDD-AD6C-483E-9344-57F16245069C}" destId="{D463AE7F-EB6A-463D-89B8-A33881DB015C}" srcOrd="0" destOrd="0" presId="urn:microsoft.com/office/officeart/2005/8/layout/orgChart1"/>
    <dgm:cxn modelId="{CC9D031E-804D-4D2A-BC51-FA875472B600}" type="presParOf" srcId="{0E87FCDD-AD6C-483E-9344-57F16245069C}" destId="{7D8CBE55-A0EA-4B55-82B2-DDBF40D6ECA5}" srcOrd="1" destOrd="0" presId="urn:microsoft.com/office/officeart/2005/8/layout/orgChart1"/>
    <dgm:cxn modelId="{213DD963-5891-4A73-9514-B174A8F62044}" type="presParOf" srcId="{8C64FD1A-FFF1-4784-983D-92633282CB77}" destId="{CD048A71-A0E0-469E-A285-ED61699C9404}" srcOrd="1" destOrd="0" presId="urn:microsoft.com/office/officeart/2005/8/layout/orgChart1"/>
    <dgm:cxn modelId="{3C417583-C00C-4F7E-8412-AC0F3F57B792}" type="presParOf" srcId="{8C64FD1A-FFF1-4784-983D-92633282CB77}" destId="{57ECCFEE-526B-439A-8A79-D48E4AF2D2D2}" srcOrd="2" destOrd="0" presId="urn:microsoft.com/office/officeart/2005/8/layout/orgChart1"/>
    <dgm:cxn modelId="{8FBE7FE2-2030-4700-BB66-DFB61F0998A6}" type="presParOf" srcId="{61A7793A-B956-4ECA-87A8-F712D87690BE}" destId="{581D792B-F5F5-48DD-980C-266B1B25A9B0}" srcOrd="2" destOrd="0" presId="urn:microsoft.com/office/officeart/2005/8/layout/orgChart1"/>
    <dgm:cxn modelId="{ECB9A19E-50D5-4198-AE6C-CC7538FF96BB}" type="presParOf" srcId="{5CD810CB-BB0E-4687-A0C0-10441CBF58E2}" destId="{31B15025-15DC-4AF5-9BCF-B9F1ED382EE5}" srcOrd="6" destOrd="0" presId="urn:microsoft.com/office/officeart/2005/8/layout/orgChart1"/>
    <dgm:cxn modelId="{EDD71945-6028-4FFD-B907-6FB75B3926EA}" type="presParOf" srcId="{5CD810CB-BB0E-4687-A0C0-10441CBF58E2}" destId="{5EE11679-379D-4AD9-BC94-84B79D54B019}" srcOrd="7" destOrd="0" presId="urn:microsoft.com/office/officeart/2005/8/layout/orgChart1"/>
    <dgm:cxn modelId="{A1BA33AF-AB20-420F-B616-4BF618651732}" type="presParOf" srcId="{5EE11679-379D-4AD9-BC94-84B79D54B019}" destId="{FE400CAE-6060-4334-9703-8C4B52B96220}" srcOrd="0" destOrd="0" presId="urn:microsoft.com/office/officeart/2005/8/layout/orgChart1"/>
    <dgm:cxn modelId="{9E4A438E-AF52-4BE7-89F6-5361CF1CC773}" type="presParOf" srcId="{FE400CAE-6060-4334-9703-8C4B52B96220}" destId="{73CCF3B1-EF20-48F6-8D87-7BF2101E6155}" srcOrd="0" destOrd="0" presId="urn:microsoft.com/office/officeart/2005/8/layout/orgChart1"/>
    <dgm:cxn modelId="{5AFE14C8-DBF4-4B13-B9B3-CE82852456C4}" type="presParOf" srcId="{FE400CAE-6060-4334-9703-8C4B52B96220}" destId="{D8602C41-20A3-4FFA-A313-44805C7813FA}" srcOrd="1" destOrd="0" presId="urn:microsoft.com/office/officeart/2005/8/layout/orgChart1"/>
    <dgm:cxn modelId="{7904724C-7804-4DE4-B140-C4B903D38081}" type="presParOf" srcId="{5EE11679-379D-4AD9-BC94-84B79D54B019}" destId="{DF449009-025D-440B-A40B-E99B9157E2F2}" srcOrd="1" destOrd="0" presId="urn:microsoft.com/office/officeart/2005/8/layout/orgChart1"/>
    <dgm:cxn modelId="{750F34F4-CA89-40D5-BD3B-EBC4FAECAE96}" type="presParOf" srcId="{DF449009-025D-440B-A40B-E99B9157E2F2}" destId="{42C651D7-D519-40A6-9D46-C391844E4117}" srcOrd="0" destOrd="0" presId="urn:microsoft.com/office/officeart/2005/8/layout/orgChart1"/>
    <dgm:cxn modelId="{13C64563-3859-4100-B479-0EEE6FB68296}" type="presParOf" srcId="{DF449009-025D-440B-A40B-E99B9157E2F2}" destId="{B7D3FD92-80AD-4F8E-8073-A4A387D375B7}" srcOrd="1" destOrd="0" presId="urn:microsoft.com/office/officeart/2005/8/layout/orgChart1"/>
    <dgm:cxn modelId="{0534078F-656B-48BC-AAEC-95EE16F6B1D4}" type="presParOf" srcId="{B7D3FD92-80AD-4F8E-8073-A4A387D375B7}" destId="{09388293-863E-4D10-8789-C83885928B80}" srcOrd="0" destOrd="0" presId="urn:microsoft.com/office/officeart/2005/8/layout/orgChart1"/>
    <dgm:cxn modelId="{305B8EEC-D27C-42A8-9AED-BAEFF1F7A3BE}" type="presParOf" srcId="{09388293-863E-4D10-8789-C83885928B80}" destId="{4F420C14-97CB-411E-AF88-FBD5F78F631B}" srcOrd="0" destOrd="0" presId="urn:microsoft.com/office/officeart/2005/8/layout/orgChart1"/>
    <dgm:cxn modelId="{DD22FD4B-50D5-4F6D-AAAC-DBF08C21A522}" type="presParOf" srcId="{09388293-863E-4D10-8789-C83885928B80}" destId="{E2913B0B-19D5-4A9F-8504-448727BBE8F5}" srcOrd="1" destOrd="0" presId="urn:microsoft.com/office/officeart/2005/8/layout/orgChart1"/>
    <dgm:cxn modelId="{9512A3BE-05BA-491B-A3B4-DA07F672A1C3}" type="presParOf" srcId="{B7D3FD92-80AD-4F8E-8073-A4A387D375B7}" destId="{D68EF8D0-083F-4670-B752-1BB7C590D664}" srcOrd="1" destOrd="0" presId="urn:microsoft.com/office/officeart/2005/8/layout/orgChart1"/>
    <dgm:cxn modelId="{0C146CE6-BE73-49DA-972B-2F0F56A2A523}" type="presParOf" srcId="{B7D3FD92-80AD-4F8E-8073-A4A387D375B7}" destId="{1AC6FD92-3B35-479B-AF91-713D2D981AF4}" srcOrd="2" destOrd="0" presId="urn:microsoft.com/office/officeart/2005/8/layout/orgChart1"/>
    <dgm:cxn modelId="{4B9E1E86-3718-4F13-9E6A-2B90692449EB}" type="presParOf" srcId="{DF449009-025D-440B-A40B-E99B9157E2F2}" destId="{75C95EE8-F807-472A-BCBA-822D614D85C1}" srcOrd="2" destOrd="0" presId="urn:microsoft.com/office/officeart/2005/8/layout/orgChart1"/>
    <dgm:cxn modelId="{45179335-1F44-40BD-8CF2-C96FCB18E11E}" type="presParOf" srcId="{DF449009-025D-440B-A40B-E99B9157E2F2}" destId="{95900FE9-DAF6-4721-A0A6-E8BDB70FB564}" srcOrd="3" destOrd="0" presId="urn:microsoft.com/office/officeart/2005/8/layout/orgChart1"/>
    <dgm:cxn modelId="{28EA1FC6-C29B-4259-A666-E02A05FB8B6F}" type="presParOf" srcId="{95900FE9-DAF6-4721-A0A6-E8BDB70FB564}" destId="{A249EAC2-49EC-4A69-BA7F-83001E2EE03D}" srcOrd="0" destOrd="0" presId="urn:microsoft.com/office/officeart/2005/8/layout/orgChart1"/>
    <dgm:cxn modelId="{6E8B5E91-7040-4535-BD96-3D1B827820E8}" type="presParOf" srcId="{A249EAC2-49EC-4A69-BA7F-83001E2EE03D}" destId="{EF87A577-E351-4E4D-A2A8-7962E7608B9E}" srcOrd="0" destOrd="0" presId="urn:microsoft.com/office/officeart/2005/8/layout/orgChart1"/>
    <dgm:cxn modelId="{E059BEEC-B856-4437-9540-C16BDCD72188}" type="presParOf" srcId="{A249EAC2-49EC-4A69-BA7F-83001E2EE03D}" destId="{FE5EEBDF-3D54-4918-935D-B38FDFFABB02}" srcOrd="1" destOrd="0" presId="urn:microsoft.com/office/officeart/2005/8/layout/orgChart1"/>
    <dgm:cxn modelId="{654C3DA1-ECF4-408E-8805-478064C05FEB}" type="presParOf" srcId="{95900FE9-DAF6-4721-A0A6-E8BDB70FB564}" destId="{D418877E-7EE5-4B6E-800C-34DE631F7A18}" srcOrd="1" destOrd="0" presId="urn:microsoft.com/office/officeart/2005/8/layout/orgChart1"/>
    <dgm:cxn modelId="{55514F3F-51FC-43AF-BE3E-54695FDDD975}" type="presParOf" srcId="{95900FE9-DAF6-4721-A0A6-E8BDB70FB564}" destId="{38203F5C-7D29-4CBC-A8D0-2253A90D08D6}" srcOrd="2" destOrd="0" presId="urn:microsoft.com/office/officeart/2005/8/layout/orgChart1"/>
    <dgm:cxn modelId="{19A66878-F69E-464F-87C1-8EF0201A786E}" type="presParOf" srcId="{DF449009-025D-440B-A40B-E99B9157E2F2}" destId="{7813BDBE-14D2-4CCC-A59F-885B38A1A524}" srcOrd="4" destOrd="0" presId="urn:microsoft.com/office/officeart/2005/8/layout/orgChart1"/>
    <dgm:cxn modelId="{EA6EA53F-8872-44DB-A146-25859F6F8AF7}" type="presParOf" srcId="{DF449009-025D-440B-A40B-E99B9157E2F2}" destId="{334AF453-BBD7-4952-A058-21DAA1896696}" srcOrd="5" destOrd="0" presId="urn:microsoft.com/office/officeart/2005/8/layout/orgChart1"/>
    <dgm:cxn modelId="{C4DF7569-D048-4E26-8BD3-42DCF686FB4E}" type="presParOf" srcId="{334AF453-BBD7-4952-A058-21DAA1896696}" destId="{4ECF22BD-86DF-4F0F-A59A-370357C483D1}" srcOrd="0" destOrd="0" presId="urn:microsoft.com/office/officeart/2005/8/layout/orgChart1"/>
    <dgm:cxn modelId="{C8FB9219-7D75-49D6-8F71-574237525F00}" type="presParOf" srcId="{4ECF22BD-86DF-4F0F-A59A-370357C483D1}" destId="{00B61ACE-31D2-478E-9E4F-198064F3AC2B}" srcOrd="0" destOrd="0" presId="urn:microsoft.com/office/officeart/2005/8/layout/orgChart1"/>
    <dgm:cxn modelId="{7B8D1FA8-E05E-45EB-94AB-BEBAACC31310}" type="presParOf" srcId="{4ECF22BD-86DF-4F0F-A59A-370357C483D1}" destId="{4633D37F-4F6F-4950-B8E6-DE3562441DB2}" srcOrd="1" destOrd="0" presId="urn:microsoft.com/office/officeart/2005/8/layout/orgChart1"/>
    <dgm:cxn modelId="{35D7F0F4-2CAB-4520-8B80-D44D216A5170}" type="presParOf" srcId="{334AF453-BBD7-4952-A058-21DAA1896696}" destId="{C458203C-5230-4C01-A058-2585DDA2902D}" srcOrd="1" destOrd="0" presId="urn:microsoft.com/office/officeart/2005/8/layout/orgChart1"/>
    <dgm:cxn modelId="{78E81D00-B24F-4E46-A362-534E9ECA3C1D}" type="presParOf" srcId="{334AF453-BBD7-4952-A058-21DAA1896696}" destId="{6E50C1B9-393D-4C43-8BE7-256F5FF11E1A}" srcOrd="2" destOrd="0" presId="urn:microsoft.com/office/officeart/2005/8/layout/orgChart1"/>
    <dgm:cxn modelId="{3A2E61F4-4C14-4803-987F-AACED9513BD4}" type="presParOf" srcId="{5EE11679-379D-4AD9-BC94-84B79D54B019}" destId="{64C37015-8D9D-47A9-9986-0EFA1FA4BC57}" srcOrd="2" destOrd="0" presId="urn:microsoft.com/office/officeart/2005/8/layout/orgChart1"/>
    <dgm:cxn modelId="{0D6E9C6B-1B38-4EAA-BED7-88092CF8F2C7}" type="presParOf" srcId="{839ADFCF-6905-4DCD-9D33-C227FD43CC85}" destId="{A132DB6E-C04C-4450-BE79-93E00315B804}"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3BDBE-14D2-4CCC-A59F-885B38A1A524}">
      <dsp:nvSpPr>
        <dsp:cNvPr id="0" name=""/>
        <dsp:cNvSpPr/>
      </dsp:nvSpPr>
      <dsp:spPr>
        <a:xfrm>
          <a:off x="6334826" y="2165566"/>
          <a:ext cx="357238" cy="2398455"/>
        </a:xfrm>
        <a:custGeom>
          <a:avLst/>
          <a:gdLst/>
          <a:ahLst/>
          <a:cxnLst/>
          <a:rect l="0" t="0" r="0" b="0"/>
          <a:pathLst>
            <a:path>
              <a:moveTo>
                <a:pt x="0" y="0"/>
              </a:moveTo>
              <a:lnTo>
                <a:pt x="0" y="2398455"/>
              </a:lnTo>
              <a:lnTo>
                <a:pt x="357238" y="239845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C95EE8-F807-472A-BCBA-822D614D85C1}">
      <dsp:nvSpPr>
        <dsp:cNvPr id="0" name=""/>
        <dsp:cNvSpPr/>
      </dsp:nvSpPr>
      <dsp:spPr>
        <a:xfrm>
          <a:off x="6334826" y="2165566"/>
          <a:ext cx="357238" cy="1520673"/>
        </a:xfrm>
        <a:custGeom>
          <a:avLst/>
          <a:gdLst/>
          <a:ahLst/>
          <a:cxnLst/>
          <a:rect l="0" t="0" r="0" b="0"/>
          <a:pathLst>
            <a:path>
              <a:moveTo>
                <a:pt x="0" y="0"/>
              </a:moveTo>
              <a:lnTo>
                <a:pt x="0" y="1520673"/>
              </a:lnTo>
              <a:lnTo>
                <a:pt x="357238" y="152067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2C651D7-D519-40A6-9D46-C391844E4117}">
      <dsp:nvSpPr>
        <dsp:cNvPr id="0" name=""/>
        <dsp:cNvSpPr/>
      </dsp:nvSpPr>
      <dsp:spPr>
        <a:xfrm>
          <a:off x="6334826" y="2165566"/>
          <a:ext cx="357238" cy="642890"/>
        </a:xfrm>
        <a:custGeom>
          <a:avLst/>
          <a:gdLst/>
          <a:ahLst/>
          <a:cxnLst/>
          <a:rect l="0" t="0" r="0" b="0"/>
          <a:pathLst>
            <a:path>
              <a:moveTo>
                <a:pt x="0" y="0"/>
              </a:moveTo>
              <a:lnTo>
                <a:pt x="0" y="642890"/>
              </a:lnTo>
              <a:lnTo>
                <a:pt x="357238" y="64289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B15025-15DC-4AF5-9BCF-B9F1ED382EE5}">
      <dsp:nvSpPr>
        <dsp:cNvPr id="0" name=""/>
        <dsp:cNvSpPr/>
      </dsp:nvSpPr>
      <dsp:spPr>
        <a:xfrm>
          <a:off x="3986729" y="1118662"/>
          <a:ext cx="2955464" cy="287694"/>
        </a:xfrm>
        <a:custGeom>
          <a:avLst/>
          <a:gdLst/>
          <a:ahLst/>
          <a:cxnLst/>
          <a:rect l="0" t="0" r="0" b="0"/>
          <a:pathLst>
            <a:path>
              <a:moveTo>
                <a:pt x="0" y="0"/>
              </a:moveTo>
              <a:lnTo>
                <a:pt x="0" y="128260"/>
              </a:lnTo>
              <a:lnTo>
                <a:pt x="2955464" y="128260"/>
              </a:lnTo>
              <a:lnTo>
                <a:pt x="2955464" y="28769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D36BA84-4DE9-451D-BA1D-33358090221E}">
      <dsp:nvSpPr>
        <dsp:cNvPr id="0" name=""/>
        <dsp:cNvSpPr/>
      </dsp:nvSpPr>
      <dsp:spPr>
        <a:xfrm>
          <a:off x="4569255" y="2145455"/>
          <a:ext cx="125649" cy="1562832"/>
        </a:xfrm>
        <a:custGeom>
          <a:avLst/>
          <a:gdLst/>
          <a:ahLst/>
          <a:cxnLst/>
          <a:rect l="0" t="0" r="0" b="0"/>
          <a:pathLst>
            <a:path>
              <a:moveTo>
                <a:pt x="0" y="0"/>
              </a:moveTo>
              <a:lnTo>
                <a:pt x="0" y="1562832"/>
              </a:lnTo>
              <a:lnTo>
                <a:pt x="125649" y="156283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09F84C-93F4-4250-845A-5CF04FEA0AF1}">
      <dsp:nvSpPr>
        <dsp:cNvPr id="0" name=""/>
        <dsp:cNvSpPr/>
      </dsp:nvSpPr>
      <dsp:spPr>
        <a:xfrm>
          <a:off x="4569255" y="2145455"/>
          <a:ext cx="125649" cy="660990"/>
        </a:xfrm>
        <a:custGeom>
          <a:avLst/>
          <a:gdLst/>
          <a:ahLst/>
          <a:cxnLst/>
          <a:rect l="0" t="0" r="0" b="0"/>
          <a:pathLst>
            <a:path>
              <a:moveTo>
                <a:pt x="0" y="0"/>
              </a:moveTo>
              <a:lnTo>
                <a:pt x="0" y="660990"/>
              </a:lnTo>
              <a:lnTo>
                <a:pt x="125649" y="66099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560703-F4D7-4940-AF8B-40871D86EF53}">
      <dsp:nvSpPr>
        <dsp:cNvPr id="0" name=""/>
        <dsp:cNvSpPr/>
      </dsp:nvSpPr>
      <dsp:spPr>
        <a:xfrm>
          <a:off x="3986729" y="1118662"/>
          <a:ext cx="1189893" cy="267583"/>
        </a:xfrm>
        <a:custGeom>
          <a:avLst/>
          <a:gdLst/>
          <a:ahLst/>
          <a:cxnLst/>
          <a:rect l="0" t="0" r="0" b="0"/>
          <a:pathLst>
            <a:path>
              <a:moveTo>
                <a:pt x="0" y="0"/>
              </a:moveTo>
              <a:lnTo>
                <a:pt x="0" y="108149"/>
              </a:lnTo>
              <a:lnTo>
                <a:pt x="1189893" y="108149"/>
              </a:lnTo>
              <a:lnTo>
                <a:pt x="1189893" y="2675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C41166-C12D-429E-A36D-0F2AEFA3DD0C}">
      <dsp:nvSpPr>
        <dsp:cNvPr id="0" name=""/>
        <dsp:cNvSpPr/>
      </dsp:nvSpPr>
      <dsp:spPr>
        <a:xfrm>
          <a:off x="2641347" y="2145455"/>
          <a:ext cx="249873" cy="2464681"/>
        </a:xfrm>
        <a:custGeom>
          <a:avLst/>
          <a:gdLst/>
          <a:ahLst/>
          <a:cxnLst/>
          <a:rect l="0" t="0" r="0" b="0"/>
          <a:pathLst>
            <a:path>
              <a:moveTo>
                <a:pt x="0" y="0"/>
              </a:moveTo>
              <a:lnTo>
                <a:pt x="0" y="2464681"/>
              </a:lnTo>
              <a:lnTo>
                <a:pt x="249873" y="246468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832C85-E983-4A9F-A434-653E8FCC83BD}">
      <dsp:nvSpPr>
        <dsp:cNvPr id="0" name=""/>
        <dsp:cNvSpPr/>
      </dsp:nvSpPr>
      <dsp:spPr>
        <a:xfrm>
          <a:off x="2641347" y="2145455"/>
          <a:ext cx="249873" cy="1562832"/>
        </a:xfrm>
        <a:custGeom>
          <a:avLst/>
          <a:gdLst/>
          <a:ahLst/>
          <a:cxnLst/>
          <a:rect l="0" t="0" r="0" b="0"/>
          <a:pathLst>
            <a:path>
              <a:moveTo>
                <a:pt x="0" y="0"/>
              </a:moveTo>
              <a:lnTo>
                <a:pt x="0" y="1562832"/>
              </a:lnTo>
              <a:lnTo>
                <a:pt x="249873" y="156283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EFACD0B-1474-4E90-87AE-BF520DFA6F9D}">
      <dsp:nvSpPr>
        <dsp:cNvPr id="0" name=""/>
        <dsp:cNvSpPr/>
      </dsp:nvSpPr>
      <dsp:spPr>
        <a:xfrm>
          <a:off x="2641347" y="2145455"/>
          <a:ext cx="249873" cy="660990"/>
        </a:xfrm>
        <a:custGeom>
          <a:avLst/>
          <a:gdLst/>
          <a:ahLst/>
          <a:cxnLst/>
          <a:rect l="0" t="0" r="0" b="0"/>
          <a:pathLst>
            <a:path>
              <a:moveTo>
                <a:pt x="0" y="0"/>
              </a:moveTo>
              <a:lnTo>
                <a:pt x="0" y="660990"/>
              </a:lnTo>
              <a:lnTo>
                <a:pt x="249873" y="66099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E88A01-C318-4F41-B06D-F9AF536282E0}">
      <dsp:nvSpPr>
        <dsp:cNvPr id="0" name=""/>
        <dsp:cNvSpPr/>
      </dsp:nvSpPr>
      <dsp:spPr>
        <a:xfrm>
          <a:off x="3306827" y="1118662"/>
          <a:ext cx="679902" cy="267583"/>
        </a:xfrm>
        <a:custGeom>
          <a:avLst/>
          <a:gdLst/>
          <a:ahLst/>
          <a:cxnLst/>
          <a:rect l="0" t="0" r="0" b="0"/>
          <a:pathLst>
            <a:path>
              <a:moveTo>
                <a:pt x="679902" y="0"/>
              </a:moveTo>
              <a:lnTo>
                <a:pt x="679902" y="108149"/>
              </a:lnTo>
              <a:lnTo>
                <a:pt x="0" y="108149"/>
              </a:lnTo>
              <a:lnTo>
                <a:pt x="0" y="2675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37F74C-C0DD-0B4C-851D-218301F83F39}">
      <dsp:nvSpPr>
        <dsp:cNvPr id="0" name=""/>
        <dsp:cNvSpPr/>
      </dsp:nvSpPr>
      <dsp:spPr>
        <a:xfrm>
          <a:off x="753758" y="2145455"/>
          <a:ext cx="195025" cy="2451911"/>
        </a:xfrm>
        <a:custGeom>
          <a:avLst/>
          <a:gdLst/>
          <a:ahLst/>
          <a:cxnLst/>
          <a:rect l="0" t="0" r="0" b="0"/>
          <a:pathLst>
            <a:path>
              <a:moveTo>
                <a:pt x="0" y="0"/>
              </a:moveTo>
              <a:lnTo>
                <a:pt x="0" y="2451911"/>
              </a:lnTo>
              <a:lnTo>
                <a:pt x="195025" y="245191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45B7F0-0041-4E43-A1D7-FA6BFEEBBF08}">
      <dsp:nvSpPr>
        <dsp:cNvPr id="0" name=""/>
        <dsp:cNvSpPr/>
      </dsp:nvSpPr>
      <dsp:spPr>
        <a:xfrm>
          <a:off x="753758" y="2145455"/>
          <a:ext cx="195025" cy="1862328"/>
        </a:xfrm>
        <a:custGeom>
          <a:avLst/>
          <a:gdLst/>
          <a:ahLst/>
          <a:cxnLst/>
          <a:rect l="0" t="0" r="0" b="0"/>
          <a:pathLst>
            <a:path>
              <a:moveTo>
                <a:pt x="0" y="0"/>
              </a:moveTo>
              <a:lnTo>
                <a:pt x="0" y="1862328"/>
              </a:lnTo>
              <a:lnTo>
                <a:pt x="195025" y="186232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A31BA9-AA69-1B45-9C1F-50BD3159F2E2}">
      <dsp:nvSpPr>
        <dsp:cNvPr id="0" name=""/>
        <dsp:cNvSpPr/>
      </dsp:nvSpPr>
      <dsp:spPr>
        <a:xfrm>
          <a:off x="753758" y="2145455"/>
          <a:ext cx="195025" cy="1289049"/>
        </a:xfrm>
        <a:custGeom>
          <a:avLst/>
          <a:gdLst/>
          <a:ahLst/>
          <a:cxnLst/>
          <a:rect l="0" t="0" r="0" b="0"/>
          <a:pathLst>
            <a:path>
              <a:moveTo>
                <a:pt x="0" y="0"/>
              </a:moveTo>
              <a:lnTo>
                <a:pt x="0" y="1289049"/>
              </a:lnTo>
              <a:lnTo>
                <a:pt x="195025" y="12890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40FEBD-FD87-DD46-8D36-D2E6AF5F3F62}">
      <dsp:nvSpPr>
        <dsp:cNvPr id="0" name=""/>
        <dsp:cNvSpPr/>
      </dsp:nvSpPr>
      <dsp:spPr>
        <a:xfrm>
          <a:off x="753758" y="2145455"/>
          <a:ext cx="195025" cy="659327"/>
        </a:xfrm>
        <a:custGeom>
          <a:avLst/>
          <a:gdLst/>
          <a:ahLst/>
          <a:cxnLst/>
          <a:rect l="0" t="0" r="0" b="0"/>
          <a:pathLst>
            <a:path>
              <a:moveTo>
                <a:pt x="0" y="0"/>
              </a:moveTo>
              <a:lnTo>
                <a:pt x="0" y="659327"/>
              </a:lnTo>
              <a:lnTo>
                <a:pt x="195025" y="65932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B0107A-7522-1F46-A5DE-E182CD3894B2}">
      <dsp:nvSpPr>
        <dsp:cNvPr id="0" name=""/>
        <dsp:cNvSpPr/>
      </dsp:nvSpPr>
      <dsp:spPr>
        <a:xfrm>
          <a:off x="1361125" y="1118662"/>
          <a:ext cx="2625603" cy="267583"/>
        </a:xfrm>
        <a:custGeom>
          <a:avLst/>
          <a:gdLst/>
          <a:ahLst/>
          <a:cxnLst/>
          <a:rect l="0" t="0" r="0" b="0"/>
          <a:pathLst>
            <a:path>
              <a:moveTo>
                <a:pt x="2625603" y="0"/>
              </a:moveTo>
              <a:lnTo>
                <a:pt x="2625603" y="108149"/>
              </a:lnTo>
              <a:lnTo>
                <a:pt x="0" y="108149"/>
              </a:lnTo>
              <a:lnTo>
                <a:pt x="0" y="2675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DF5C58-56D2-4953-91F6-14279A73BC88}">
      <dsp:nvSpPr>
        <dsp:cNvPr id="0" name=""/>
        <dsp:cNvSpPr/>
      </dsp:nvSpPr>
      <dsp:spPr>
        <a:xfrm>
          <a:off x="2886513" y="429042"/>
          <a:ext cx="2200431" cy="68962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CISE</a:t>
          </a:r>
        </a:p>
        <a:p>
          <a:pPr marL="0" lvl="0" indent="0" algn="ctr" defTabSz="711200">
            <a:lnSpc>
              <a:spcPct val="90000"/>
            </a:lnSpc>
            <a:spcBef>
              <a:spcPct val="0"/>
            </a:spcBef>
            <a:spcAft>
              <a:spcPct val="35000"/>
            </a:spcAft>
            <a:buNone/>
          </a:pPr>
          <a:r>
            <a:rPr lang="en-US" sz="1600" b="1" kern="1200" dirty="0"/>
            <a:t> Office of the Assistant Director</a:t>
          </a:r>
        </a:p>
      </dsp:txBody>
      <dsp:txXfrm>
        <a:off x="2886513" y="429042"/>
        <a:ext cx="2200431" cy="689620"/>
      </dsp:txXfrm>
    </dsp:sp>
    <dsp:sp modelId="{FC30B6EC-D9AA-2B43-A22C-182595FB8451}">
      <dsp:nvSpPr>
        <dsp:cNvPr id="0" name=""/>
        <dsp:cNvSpPr/>
      </dsp:nvSpPr>
      <dsp:spPr>
        <a:xfrm>
          <a:off x="601916" y="1386246"/>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a:cs typeface="Arial"/>
            </a:rPr>
            <a:t>Advanced Cyberinfrastructure (OAC)</a:t>
          </a:r>
        </a:p>
      </dsp:txBody>
      <dsp:txXfrm>
        <a:off x="601916" y="1386246"/>
        <a:ext cx="1518418" cy="759209"/>
      </dsp:txXfrm>
    </dsp:sp>
    <dsp:sp modelId="{83F3C5B6-EA4F-5949-8486-237DC446AE22}">
      <dsp:nvSpPr>
        <dsp:cNvPr id="0" name=""/>
        <dsp:cNvSpPr/>
      </dsp:nvSpPr>
      <dsp:spPr>
        <a:xfrm>
          <a:off x="948784" y="2565586"/>
          <a:ext cx="1518418" cy="47839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Data</a:t>
          </a:r>
        </a:p>
      </dsp:txBody>
      <dsp:txXfrm>
        <a:off x="948784" y="2565586"/>
        <a:ext cx="1518418" cy="478392"/>
      </dsp:txXfrm>
    </dsp:sp>
    <dsp:sp modelId="{0408591F-C032-A54F-8CF9-D4B63B717FC5}">
      <dsp:nvSpPr>
        <dsp:cNvPr id="0" name=""/>
        <dsp:cNvSpPr/>
      </dsp:nvSpPr>
      <dsp:spPr>
        <a:xfrm>
          <a:off x="948784" y="3189944"/>
          <a:ext cx="1518418" cy="48912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High Performance Computing</a:t>
          </a:r>
        </a:p>
      </dsp:txBody>
      <dsp:txXfrm>
        <a:off x="948784" y="3189944"/>
        <a:ext cx="1518418" cy="489120"/>
      </dsp:txXfrm>
    </dsp:sp>
    <dsp:sp modelId="{721485BC-0B23-BC43-9577-DE7C7071F522}">
      <dsp:nvSpPr>
        <dsp:cNvPr id="0" name=""/>
        <dsp:cNvSpPr/>
      </dsp:nvSpPr>
      <dsp:spPr>
        <a:xfrm>
          <a:off x="948784" y="3814295"/>
          <a:ext cx="1518418" cy="38697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50000"/>
            </a:lnSpc>
            <a:spcBef>
              <a:spcPct val="0"/>
            </a:spcBef>
            <a:spcAft>
              <a:spcPct val="35000"/>
            </a:spcAft>
            <a:buNone/>
          </a:pPr>
          <a:r>
            <a:rPr lang="en-US" sz="1400" kern="1200" dirty="0"/>
            <a:t>Networking/</a:t>
          </a:r>
        </a:p>
        <a:p>
          <a:pPr marL="0" lvl="0" indent="0" algn="ctr" defTabSz="622300">
            <a:lnSpc>
              <a:spcPct val="50000"/>
            </a:lnSpc>
            <a:spcBef>
              <a:spcPct val="0"/>
            </a:spcBef>
            <a:spcAft>
              <a:spcPct val="35000"/>
            </a:spcAft>
            <a:buNone/>
          </a:pPr>
          <a:r>
            <a:rPr lang="en-US" sz="1400" kern="1200" dirty="0"/>
            <a:t>Cybersecurity</a:t>
          </a:r>
        </a:p>
      </dsp:txBody>
      <dsp:txXfrm>
        <a:off x="948784" y="3814295"/>
        <a:ext cx="1518418" cy="386976"/>
      </dsp:txXfrm>
    </dsp:sp>
    <dsp:sp modelId="{DF212272-7520-A949-8671-338F54D0E935}">
      <dsp:nvSpPr>
        <dsp:cNvPr id="0" name=""/>
        <dsp:cNvSpPr/>
      </dsp:nvSpPr>
      <dsp:spPr>
        <a:xfrm>
          <a:off x="948784" y="4369277"/>
          <a:ext cx="1452534" cy="45617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Software</a:t>
          </a:r>
        </a:p>
      </dsp:txBody>
      <dsp:txXfrm>
        <a:off x="948784" y="4369277"/>
        <a:ext cx="1452534" cy="456178"/>
      </dsp:txXfrm>
    </dsp:sp>
    <dsp:sp modelId="{4BF9ADE6-3BFC-422B-85B0-85EFCF8AAC1F}">
      <dsp:nvSpPr>
        <dsp:cNvPr id="0" name=""/>
        <dsp:cNvSpPr/>
      </dsp:nvSpPr>
      <dsp:spPr>
        <a:xfrm>
          <a:off x="2474976" y="1386246"/>
          <a:ext cx="1663700"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en-US" sz="1400" b="1" kern="1200" dirty="0">
              <a:latin typeface="Arial"/>
              <a:cs typeface="Arial"/>
            </a:rPr>
            <a:t>Computing and Communications Foundations (CCF)</a:t>
          </a:r>
        </a:p>
      </dsp:txBody>
      <dsp:txXfrm>
        <a:off x="2474976" y="1386246"/>
        <a:ext cx="1663700" cy="759209"/>
      </dsp:txXfrm>
    </dsp:sp>
    <dsp:sp modelId="{52D4C62F-DCA2-4EBF-8907-C9DD8C82EF8C}">
      <dsp:nvSpPr>
        <dsp:cNvPr id="0" name=""/>
        <dsp:cNvSpPr/>
      </dsp:nvSpPr>
      <dsp:spPr>
        <a:xfrm>
          <a:off x="2891220" y="2426840"/>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Algorithmic Foundations</a:t>
          </a:r>
        </a:p>
      </dsp:txBody>
      <dsp:txXfrm>
        <a:off x="2891220" y="2426840"/>
        <a:ext cx="1518418" cy="759209"/>
      </dsp:txXfrm>
    </dsp:sp>
    <dsp:sp modelId="{AFD64902-F834-49DE-B3BA-DB70A0025740}">
      <dsp:nvSpPr>
        <dsp:cNvPr id="0" name=""/>
        <dsp:cNvSpPr/>
      </dsp:nvSpPr>
      <dsp:spPr>
        <a:xfrm>
          <a:off x="2891220" y="3328682"/>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Communication and Information Foundations</a:t>
          </a:r>
        </a:p>
      </dsp:txBody>
      <dsp:txXfrm>
        <a:off x="2891220" y="3328682"/>
        <a:ext cx="1518418" cy="759209"/>
      </dsp:txXfrm>
    </dsp:sp>
    <dsp:sp modelId="{9D1A1315-F2CF-43A7-9C0E-B43F376A50CC}">
      <dsp:nvSpPr>
        <dsp:cNvPr id="0" name=""/>
        <dsp:cNvSpPr/>
      </dsp:nvSpPr>
      <dsp:spPr>
        <a:xfrm>
          <a:off x="2891220" y="4230532"/>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Software and Hardware Foundations</a:t>
          </a:r>
        </a:p>
      </dsp:txBody>
      <dsp:txXfrm>
        <a:off x="2891220" y="4230532"/>
        <a:ext cx="1518418" cy="759209"/>
      </dsp:txXfrm>
    </dsp:sp>
    <dsp:sp modelId="{524D88E7-5F65-43FA-AE97-758C05FE886B}">
      <dsp:nvSpPr>
        <dsp:cNvPr id="0" name=""/>
        <dsp:cNvSpPr/>
      </dsp:nvSpPr>
      <dsp:spPr>
        <a:xfrm>
          <a:off x="4417413" y="1386246"/>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en-US" sz="1400" b="1" kern="1200" dirty="0">
              <a:latin typeface="Arial"/>
              <a:cs typeface="Arial"/>
            </a:rPr>
            <a:t>Computer and Network Systems (CNS)</a:t>
          </a:r>
        </a:p>
      </dsp:txBody>
      <dsp:txXfrm>
        <a:off x="4417413" y="1386246"/>
        <a:ext cx="1518418" cy="759209"/>
      </dsp:txXfrm>
    </dsp:sp>
    <dsp:sp modelId="{B0D0DC1F-4B43-41C9-B6E5-8A3D432CBA6E}">
      <dsp:nvSpPr>
        <dsp:cNvPr id="0" name=""/>
        <dsp:cNvSpPr/>
      </dsp:nvSpPr>
      <dsp:spPr>
        <a:xfrm>
          <a:off x="4694904" y="2426840"/>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Computer Systems Research</a:t>
          </a:r>
        </a:p>
      </dsp:txBody>
      <dsp:txXfrm>
        <a:off x="4694904" y="2426840"/>
        <a:ext cx="1518418" cy="759209"/>
      </dsp:txXfrm>
    </dsp:sp>
    <dsp:sp modelId="{D463AE7F-EB6A-463D-89B8-A33881DB015C}">
      <dsp:nvSpPr>
        <dsp:cNvPr id="0" name=""/>
        <dsp:cNvSpPr/>
      </dsp:nvSpPr>
      <dsp:spPr>
        <a:xfrm>
          <a:off x="4694904" y="3328682"/>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Networking Technology and Systems</a:t>
          </a:r>
        </a:p>
      </dsp:txBody>
      <dsp:txXfrm>
        <a:off x="4694904" y="3328682"/>
        <a:ext cx="1518418" cy="759209"/>
      </dsp:txXfrm>
    </dsp:sp>
    <dsp:sp modelId="{73CCF3B1-EF20-48F6-8D87-7BF2101E6155}">
      <dsp:nvSpPr>
        <dsp:cNvPr id="0" name=""/>
        <dsp:cNvSpPr/>
      </dsp:nvSpPr>
      <dsp:spPr>
        <a:xfrm>
          <a:off x="6182984" y="1406357"/>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en-US" sz="1400" b="1" kern="1200" dirty="0">
              <a:latin typeface="Arial"/>
              <a:cs typeface="Arial"/>
            </a:rPr>
            <a:t>Information and Intelligent Systems (IIS)</a:t>
          </a:r>
        </a:p>
      </dsp:txBody>
      <dsp:txXfrm>
        <a:off x="6182984" y="1406357"/>
        <a:ext cx="1518418" cy="759209"/>
      </dsp:txXfrm>
    </dsp:sp>
    <dsp:sp modelId="{4F420C14-97CB-411E-AF88-FBD5F78F631B}">
      <dsp:nvSpPr>
        <dsp:cNvPr id="0" name=""/>
        <dsp:cNvSpPr/>
      </dsp:nvSpPr>
      <dsp:spPr>
        <a:xfrm>
          <a:off x="6692065" y="2428852"/>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Cyber Human Systems</a:t>
          </a:r>
        </a:p>
      </dsp:txBody>
      <dsp:txXfrm>
        <a:off x="6692065" y="2428852"/>
        <a:ext cx="1518418" cy="759209"/>
      </dsp:txXfrm>
    </dsp:sp>
    <dsp:sp modelId="{EF87A577-E351-4E4D-A2A8-7962E7608B9E}">
      <dsp:nvSpPr>
        <dsp:cNvPr id="0" name=""/>
        <dsp:cNvSpPr/>
      </dsp:nvSpPr>
      <dsp:spPr>
        <a:xfrm>
          <a:off x="6692065" y="3306635"/>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Information Integration and Informatics</a:t>
          </a:r>
        </a:p>
      </dsp:txBody>
      <dsp:txXfrm>
        <a:off x="6692065" y="3306635"/>
        <a:ext cx="1518418" cy="759209"/>
      </dsp:txXfrm>
    </dsp:sp>
    <dsp:sp modelId="{00B61ACE-31D2-478E-9E4F-198064F3AC2B}">
      <dsp:nvSpPr>
        <dsp:cNvPr id="0" name=""/>
        <dsp:cNvSpPr/>
      </dsp:nvSpPr>
      <dsp:spPr>
        <a:xfrm>
          <a:off x="6692065" y="4184417"/>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Robust Intelligence</a:t>
          </a:r>
        </a:p>
      </dsp:txBody>
      <dsp:txXfrm>
        <a:off x="6692065" y="4184417"/>
        <a:ext cx="1518418" cy="75920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0.58783</cdr:x>
      <cdr:y>0.18998</cdr:y>
    </cdr:from>
    <cdr:to>
      <cdr:x>0.69575</cdr:x>
      <cdr:y>0.24525</cdr:y>
    </cdr:to>
    <cdr:sp macro="" textlink="">
      <cdr:nvSpPr>
        <cdr:cNvPr id="2" name="TextBox 1"/>
        <cdr:cNvSpPr txBox="1"/>
      </cdr:nvSpPr>
      <cdr:spPr>
        <a:xfrm xmlns:a="http://schemas.openxmlformats.org/drawingml/2006/main">
          <a:off x="4876801" y="1047752"/>
          <a:ext cx="895350" cy="304800"/>
        </a:xfrm>
        <a:prstGeom xmlns:a="http://schemas.openxmlformats.org/drawingml/2006/main" prst="rect">
          <a:avLst/>
        </a:prstGeom>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n-US" sz="1100" b="1" dirty="0"/>
            <a:t>ARRA funds</a:t>
          </a:r>
        </a:p>
      </cdr:txBody>
    </cdr:sp>
  </cdr:relSizeAnchor>
  <cdr:relSizeAnchor xmlns:cdr="http://schemas.openxmlformats.org/drawingml/2006/chartDrawing">
    <cdr:from>
      <cdr:x>0.55683</cdr:x>
      <cdr:y>0.25561</cdr:y>
    </cdr:from>
    <cdr:to>
      <cdr:x>0.59013</cdr:x>
      <cdr:y>0.28843</cdr:y>
    </cdr:to>
    <cdr:sp macro="" textlink="">
      <cdr:nvSpPr>
        <cdr:cNvPr id="5" name="Straight Arrow Connector 4"/>
        <cdr:cNvSpPr/>
      </cdr:nvSpPr>
      <cdr:spPr>
        <a:xfrm xmlns:a="http://schemas.openxmlformats.org/drawingml/2006/main" flipH="1">
          <a:off x="4619626" y="1409701"/>
          <a:ext cx="276225" cy="180975"/>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0.64983</cdr:x>
      <cdr:y>0.25561</cdr:y>
    </cdr:from>
    <cdr:to>
      <cdr:x>0.67279</cdr:x>
      <cdr:y>0.33851</cdr:y>
    </cdr:to>
    <cdr:sp macro="" textlink="">
      <cdr:nvSpPr>
        <cdr:cNvPr id="7" name="Straight Arrow Connector 6"/>
        <cdr:cNvSpPr/>
      </cdr:nvSpPr>
      <cdr:spPr>
        <a:xfrm xmlns:a="http://schemas.openxmlformats.org/drawingml/2006/main">
          <a:off x="5391151" y="1409701"/>
          <a:ext cx="190500" cy="4572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06851" name="Rectangle 3"/>
          <p:cNvSpPr>
            <a:spLocks noGrp="1" noChangeArrowheads="1"/>
          </p:cNvSpPr>
          <p:nvPr>
            <p:ph type="dt" sz="quarter" idx="1"/>
          </p:nvPr>
        </p:nvSpPr>
        <p:spPr bwMode="auto">
          <a:xfrm>
            <a:off x="3979863" y="0"/>
            <a:ext cx="3041650" cy="46513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06852" name="Rectangle 4"/>
          <p:cNvSpPr>
            <a:spLocks noGrp="1" noChangeArrowheads="1"/>
          </p:cNvSpPr>
          <p:nvPr>
            <p:ph type="ftr" sz="quarter" idx="2"/>
          </p:nvPr>
        </p:nvSpPr>
        <p:spPr bwMode="auto">
          <a:xfrm>
            <a:off x="0" y="8842375"/>
            <a:ext cx="3041650" cy="46513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06853" name="Rectangle 5"/>
          <p:cNvSpPr>
            <a:spLocks noGrp="1" noChangeArrowheads="1"/>
          </p:cNvSpPr>
          <p:nvPr>
            <p:ph type="sldNum" sz="quarter" idx="3"/>
          </p:nvPr>
        </p:nvSpPr>
        <p:spPr bwMode="auto">
          <a:xfrm>
            <a:off x="3979863" y="8842375"/>
            <a:ext cx="3041650" cy="46513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2F3AD40A-69DA-0B45-A99B-0BA6381104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670" eaLnBrk="1" hangingPunct="1">
              <a:defRPr sz="1200">
                <a:latin typeface="Arial"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979863" y="0"/>
            <a:ext cx="3041650" cy="465138"/>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670" eaLnBrk="1" hangingPunct="1">
              <a:defRPr sz="1200">
                <a:latin typeface="Arial" charset="0"/>
                <a:ea typeface="+mn-ea"/>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84275" y="698500"/>
            <a:ext cx="4656138"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703263" y="4422775"/>
            <a:ext cx="5616575" cy="4187825"/>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42375"/>
            <a:ext cx="3041650" cy="465138"/>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670" eaLnBrk="1" hangingPunct="1">
              <a:defRPr sz="1200">
                <a:latin typeface="Arial"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979863" y="8842375"/>
            <a:ext cx="3041650" cy="465138"/>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0275" eaLnBrk="1" hangingPunct="1">
              <a:defRPr sz="1200">
                <a:latin typeface="Arial" panose="020B0604020202020204" pitchFamily="34" charset="0"/>
                <a:ea typeface="ＭＳ Ｐゴシック" panose="020B0600070205080204" pitchFamily="34" charset="-128"/>
              </a:defRPr>
            </a:lvl1pPr>
          </a:lstStyle>
          <a:p>
            <a:pPr>
              <a:defRPr/>
            </a:pPr>
            <a:fld id="{F9DAB88E-CD7F-724E-82F8-CE083E1B49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sf.gov/care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707D3FA-6558-E342-B56B-0FE5EAE1CD91}" type="slidenum">
              <a:rPr lang="en-US" altLang="en-US"/>
              <a:pPr>
                <a:spcBef>
                  <a:spcPct val="0"/>
                </a:spcBef>
              </a:pPr>
              <a:t>1</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charset="-128"/>
              </a:rPr>
              <a:t>Hi, I am Joydip</a:t>
            </a:r>
            <a:r>
              <a:rPr lang="en-US" altLang="en-US" baseline="0" dirty="0">
                <a:ea typeface="ＭＳ Ｐゴシック" charset="-128"/>
              </a:rPr>
              <a:t> Kundu</a:t>
            </a:r>
            <a:r>
              <a:rPr lang="en-US" altLang="en-US" dirty="0">
                <a:ea typeface="ＭＳ Ｐゴシック" charset="-128"/>
              </a:rPr>
              <a:t>– Deputy</a:t>
            </a:r>
            <a:r>
              <a:rPr lang="en-US" altLang="en-US" baseline="0" dirty="0">
                <a:ea typeface="ＭＳ Ｐゴシック" charset="-128"/>
              </a:rPr>
              <a:t> Division </a:t>
            </a:r>
            <a:r>
              <a:rPr lang="en-US" altLang="en-US" dirty="0">
                <a:ea typeface="ＭＳ Ｐゴシック" charset="-128"/>
              </a:rPr>
              <a:t>Director for Information and Intelligent Systems in NSF’s Directorate for Computer and Information Science and Engineering.  We call it CISE.  The purpose of this presentation is to provide an overview of the Faculty Early Career Development program, also known as CAREER, and to act as background material for the CAREER Proposal Writing Workshop to be held in March this year.</a:t>
            </a:r>
          </a:p>
          <a:p>
            <a:pPr eaLnBrk="1" hangingPunct="1"/>
            <a:endParaRPr lang="en-US" altLang="en-US" dirty="0">
              <a:ea typeface="ＭＳ Ｐゴシック" charset="-128"/>
            </a:endParaRPr>
          </a:p>
          <a:p>
            <a:pPr eaLnBrk="1" hangingPunct="1"/>
            <a:r>
              <a:rPr lang="en-US" altLang="en-US" dirty="0">
                <a:ea typeface="ＭＳ Ｐゴシック" charset="-128"/>
              </a:rPr>
              <a:t>There are several workshops on the CAREER program.  This one is organized by CISE for the CISE community. This is the only such CISE workshop for this calendar year. </a:t>
            </a:r>
          </a:p>
          <a:p>
            <a:pPr eaLnBrk="1" hangingPunct="1"/>
            <a:endParaRPr lang="en-US" altLang="en-US" dirty="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4ED5329-135F-EB41-90C9-78928BA2C737}" type="slidenum">
              <a:rPr lang="en-US" altLang="en-US"/>
              <a:pPr>
                <a:spcBef>
                  <a:spcPct val="0"/>
                </a:spcBef>
              </a:pPr>
              <a:t>10</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Here are the criteria for institutional eligibility. You may notice that these are quite inclusive. You may apply to the CAREER program if you satisfy individual eligibility criteria and you are employed in an academic institution within the United States including Puerto Rico. Also, non-profit, non-degree-granting organizations such as museums, observatories or research labs may also be eligible to submit proposals. Additionally, NSF encourages proposals from different institutional types, including Minority Serving and Undergraduate Institutions.</a:t>
            </a:r>
          </a:p>
          <a:p>
            <a:pPr eaLnBrk="1" hangingPunct="1"/>
            <a:endParaRPr lang="en-US" altLang="en-US">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The number of CAREER proposals submitted to NSF varies widely across the various participating programs. This number typically reflects the size of the research community served by each program, and the number of new PIs that come through the academic pipeline in these communities. Accordingly, the review processes and the funding methods vary.</a:t>
            </a:r>
          </a:p>
          <a:p>
            <a:endParaRPr lang="en-US" altLang="en-US" dirty="0">
              <a:ea typeface="ＭＳ Ｐゴシック" charset="-128"/>
            </a:endParaRPr>
          </a:p>
          <a:p>
            <a:r>
              <a:rPr lang="en-US" altLang="en-US" dirty="0">
                <a:ea typeface="ＭＳ Ｐゴシック" charset="-128"/>
              </a:rPr>
              <a:t>When you submit a CAREER proposal, your proposal will be reviewed in the research program that best fits your proposal.  </a:t>
            </a:r>
          </a:p>
          <a:p>
            <a:endParaRPr lang="en-US" altLang="en-US" dirty="0">
              <a:ea typeface="ＭＳ Ｐゴシック" charset="-128"/>
            </a:endParaRPr>
          </a:p>
          <a:p>
            <a:endParaRPr lang="en-US" altLang="en-US" dirty="0">
              <a:ea typeface="ＭＳ Ｐゴシック"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08D6744-C49C-C04C-B26A-54BED7C30F38}" type="slidenum">
              <a:rPr lang="en-US" altLang="en-US"/>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Each Directorate uses different reviewing methods for CAREER proposals. CISE uses dedicated expert panels to review CAREER proposals. </a:t>
            </a:r>
          </a:p>
          <a:p>
            <a:endParaRPr lang="en-US" altLang="en-US" dirty="0">
              <a:ea typeface="ＭＳ Ｐゴシック"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1B9BF51-4FD9-AA48-B382-A701BEB0B6BA}"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Each CAREER proposal is submitted to a specific program, and is reviewed according to the guidelines of that Program. If you are wondering whether a specific program will be a good fit for your proposal, please contact the CAREER Division contact, or any Program Officer responsible for that program.  As mentioned before, practices vary across Divisions, and therefore, it is always a good idea to check with the appropriate program officer who might be handling your proposal, before you submit.  For inter-disciplinary proposals where the choice of program is not clear, please talk to all Program Officers who might have some interest in the topic to find the suitable home for the proposal.</a:t>
            </a:r>
          </a:p>
          <a:p>
            <a:endParaRPr lang="en-US" altLang="en-US" dirty="0">
              <a:ea typeface="ＭＳ Ｐゴシック" charset="-128"/>
            </a:endParaRPr>
          </a:p>
          <a:p>
            <a:r>
              <a:rPr lang="en-US" altLang="en-US" dirty="0">
                <a:ea typeface="ＭＳ Ｐゴシック" charset="-128"/>
              </a:rPr>
              <a:t>In addition to suitability, you should ask about the typical award sizes in that program for CAREERs and expectations from that program in terms of research scope and education plans that span the entire duration of the CAREER award. </a:t>
            </a:r>
          </a:p>
          <a:p>
            <a:endParaRPr lang="en-US" altLang="en-US" dirty="0">
              <a:ea typeface="ＭＳ Ｐゴシック"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C8C6903-2B3B-4340-8968-A44853634A8E}" type="slidenum">
              <a:rPr lang="en-US" altLang="en-US"/>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This slide shows the total number of CAREER proposals submitted to various directorates at NSF over the past 10 years. You can see that the numbers vary across different Directorates. Within CISE, there has been a decrease in the number of submissions over the past 5 years. </a:t>
            </a:r>
          </a:p>
          <a:p>
            <a:endParaRPr lang="en-US" altLang="en-US" dirty="0">
              <a:ea typeface="ＭＳ Ｐゴシック"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24E71A0-2FA1-964C-886E-E486A4BF65BE}" type="slidenum">
              <a:rPr lang="en-US" altLang="en-US"/>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This chart shows the percentage of submitted proposals that have been funded. The numbers vary between years and across directorates. Within CISE, the overall CAREER funding levels has largely remained constant, and the increase in funding rates from 20% to near 25% can be attributed to a decline in the number of submissions.  Please do note that there was a bump in funding in 2009, because of the availability of fiscal stimulus funds, and these awards expired last year.</a:t>
            </a:r>
          </a:p>
          <a:p>
            <a:endParaRPr lang="en-US" altLang="en-US" dirty="0">
              <a:ea typeface="ＭＳ Ｐゴシック"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01EEC04-422E-6046-A87D-DA1145843483}" type="slidenum">
              <a:rPr lang="en-US" altLang="en-US"/>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Now, let’s talk about if submitting a CAREER proposal at this time is the right step for you.  A good CAREER proposal supports a comprehensive research and education plan spanning 5 years, with a University or Department that supports continuous faculty development.  I already discussed the pre-requisites for being eligible – see the solicitation for details.  We hope that you have discussed your research and education plans with your mentors, as well as NSF program officers. </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AFE877D-2433-3F48-BFDE-6F69CF599179}" type="slidenum">
              <a:rPr lang="en-US" altLang="en-US"/>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Once you have decided that you are ready to submit a CAREER proposal, and you have identified the right program to submit to, let’s discuss what should be in the proposal.  A compelling research plan is the core of any successful NSF proposal, and the CAREER program is no different. However, note that this is  single-PI proposal spanning 5 years, and your research plan should demonstrate your ability to conduct innovative research over this time-span on your own. </a:t>
            </a:r>
          </a:p>
          <a:p>
            <a:endParaRPr lang="en-US" altLang="en-US" dirty="0">
              <a:ea typeface="ＭＳ Ｐゴシック" charset="-128"/>
            </a:endParaRPr>
          </a:p>
          <a:p>
            <a:r>
              <a:rPr lang="en-US" altLang="en-US" dirty="0">
                <a:ea typeface="ＭＳ Ｐゴシック" charset="-128"/>
              </a:rPr>
              <a:t>In addition, another vital component of a CAREER proposal is a solid education plan. You also need to provide an effective plan that integrates the process and outcomes of your research into your education activities.</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EBABAE1-5554-704D-B8A9-1B41F4502F1A}" type="slidenum">
              <a:rPr lang="en-US" altLang="en-US"/>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Education plans can cover a broad spectrum of activities, and the solicitation goes into specific examples of such activities. What we would like to see is an education plan that is customized to your abilities, using the resources that your location and institution provide, and that serves the needs of the student community in and around your institution. This plan should be consistent with best practices in curriculum, pedagogy and evaluation, and it should support integration of your research outcomes.  A good evaluation plan goes a long way towards convincing reviewers of the efficacy of your education plan, so please consider that while you develop your proposal.</a:t>
            </a:r>
          </a:p>
          <a:p>
            <a:endParaRPr lang="en-US" altLang="en-US" dirty="0">
              <a:ea typeface="ＭＳ Ｐゴシック" charset="-128"/>
            </a:endParaRPr>
          </a:p>
          <a:p>
            <a:r>
              <a:rPr lang="en-US" altLang="en-US" dirty="0">
                <a:ea typeface="ＭＳ Ｐゴシック" charset="-128"/>
              </a:rPr>
              <a:t>We strongly suggest that on your website, you include a page on education and outreach.</a:t>
            </a:r>
          </a:p>
          <a:p>
            <a:endParaRPr lang="en-US" altLang="en-US" dirty="0">
              <a:ea typeface="ＭＳ Ｐゴシック" charset="-128"/>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C318ECE-AA6E-2A4A-B79F-23D27BA7432A}" type="slidenum">
              <a:rPr lang="en-US" altLang="en-US"/>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US" dirty="0"/>
              <a:t>This slide provides examples of activities appropriate for a CAREER proposal.</a:t>
            </a:r>
          </a:p>
          <a:p>
            <a:pPr>
              <a:defRPr/>
            </a:pPr>
            <a:endParaRPr lang="en-US" dirty="0"/>
          </a:p>
          <a:p>
            <a:pPr>
              <a:defRPr/>
            </a:pPr>
            <a:r>
              <a:rPr lang="en-US" dirty="0"/>
              <a:t>Educational plans should be “actionable”, and by that we mean you should provide evidence of your commitment to act on your plans, not just provide promises. </a:t>
            </a:r>
          </a:p>
          <a:p>
            <a:pPr>
              <a:defRPr/>
            </a:pPr>
            <a:endParaRPr lang="en-US" dirty="0"/>
          </a:p>
          <a:p>
            <a:pPr>
              <a:defRPr/>
            </a:pPr>
            <a:r>
              <a:rPr lang="en-US" dirty="0"/>
              <a:t>For example if you say you plan to engage in K-12 activities, you should already have contacted the target schools to gain permission and buy-in for these activities.</a:t>
            </a:r>
          </a:p>
          <a:p>
            <a:pPr>
              <a:defRPr/>
            </a:pPr>
            <a:endParaRPr lang="en-US" dirty="0"/>
          </a:p>
          <a:p>
            <a:pPr>
              <a:defRPr/>
            </a:pPr>
            <a:r>
              <a:rPr lang="en-US" dirty="0"/>
              <a:t>Simply promising to engage students from under-represented groups is not sufficient. If you propose to partner with organizations or schools that represent or serve these students, you should</a:t>
            </a:r>
            <a:r>
              <a:rPr lang="en-US" baseline="0" dirty="0"/>
              <a:t> </a:t>
            </a:r>
            <a:r>
              <a:rPr lang="en-US" dirty="0"/>
              <a:t>already be actively engaged in this.</a:t>
            </a:r>
          </a:p>
          <a:p>
            <a:pPr>
              <a:defRPr/>
            </a:pPr>
            <a:endParaRPr lang="en-US" dirty="0"/>
          </a:p>
          <a:p>
            <a:pPr>
              <a:defRPr/>
            </a:pPr>
            <a:r>
              <a:rPr lang="en-US" dirty="0"/>
              <a:t>As an innovative approach to broader impact, you might, for example, take advantage of emerging opportunities to reach large groups of people through social media to provide new avenues for informing the general public of exciting research and its results.</a:t>
            </a:r>
          </a:p>
          <a:p>
            <a:pPr>
              <a:defRPr/>
            </a:pPr>
            <a:r>
              <a:rPr lang="en-US" dirty="0"/>
              <a:t>  </a:t>
            </a:r>
          </a:p>
          <a:p>
            <a:pPr>
              <a:defRPr/>
            </a:pPr>
            <a:r>
              <a:rPr lang="en-US" dirty="0"/>
              <a:t>The same opportunity allows you to be innovative in how you conduct research, for example, by using crowdsourcing and creating or following new rigorous research methodologies.</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FDE05EE-9570-0540-983A-833221F163B5}" type="slidenum">
              <a:rPr lang="en-US" altLang="en-US"/>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D22428A-308F-4395-858C-72FA3448A150}" type="slidenum">
              <a:rPr lang="en-US" smtClean="0"/>
              <a:pPr/>
              <a:t>2</a:t>
            </a:fld>
            <a:endParaRPr lang="en-US" dirty="0"/>
          </a:p>
        </p:txBody>
      </p:sp>
      <p:sp>
        <p:nvSpPr>
          <p:cNvPr id="80899" name="Rectangle 2"/>
          <p:cNvSpPr>
            <a:spLocks noGrp="1" noRot="1" noChangeAspect="1" noChangeArrowheads="1" noTextEdit="1"/>
          </p:cNvSpPr>
          <p:nvPr>
            <p:ph type="sldImg"/>
          </p:nvPr>
        </p:nvSpPr>
        <p:spPr>
          <a:xfrm>
            <a:off x="1143000" y="685800"/>
            <a:ext cx="4572000" cy="3429000"/>
          </a:xfrm>
          <a:ln/>
        </p:spPr>
      </p:sp>
      <p:sp>
        <p:nvSpPr>
          <p:cNvPr id="80900" name="Rectangle 3"/>
          <p:cNvSpPr>
            <a:spLocks noGrp="1" noChangeArrowheads="1"/>
          </p:cNvSpPr>
          <p:nvPr>
            <p:ph type="body" idx="1"/>
          </p:nvPr>
        </p:nvSpPr>
        <p:spPr>
          <a:noFill/>
          <a:ln/>
        </p:spPr>
        <p:txBody>
          <a:bodyPr/>
          <a:lstStyle/>
          <a:p>
            <a:pPr marL="0" marR="0" indent="-80095" algn="l" defTabSz="914400" rtl="0" eaLnBrk="0" fontAlgn="base" latinLnBrk="0" hangingPunct="0">
              <a:lnSpc>
                <a:spcPct val="100000"/>
              </a:lnSpc>
              <a:spcBef>
                <a:spcPct val="30000"/>
              </a:spcBef>
              <a:spcAft>
                <a:spcPct val="0"/>
              </a:spcAft>
              <a:buClrTx/>
              <a:buSzTx/>
              <a:buFontTx/>
              <a:buNone/>
              <a:tabLst/>
              <a:defRPr/>
            </a:pPr>
            <a:r>
              <a:rPr lang="en-US" altLang="en-US" sz="3200" dirty="0">
                <a:ea typeface="ＭＳ Ｐゴシック" charset="-128"/>
              </a:rPr>
              <a:t>Let me say a few words about the CISE organization. CISE is one of the seven directorates in NSF.  Each Directorate is headed by an Assistant Director. For CISE, Dr. Jim Kurose serves as the current Assistant Director. Dr. Erwin Gianchandani currently serves as the CISE Deputy Assistant Director. The</a:t>
            </a:r>
            <a:r>
              <a:rPr lang="en-US" altLang="en-US" sz="3200" baseline="0" dirty="0">
                <a:ea typeface="ＭＳ Ｐゴシック" charset="-128"/>
              </a:rPr>
              <a:t> </a:t>
            </a:r>
            <a:r>
              <a:rPr lang="en-US" altLang="en-US" sz="3200" dirty="0">
                <a:ea typeface="ＭＳ Ｐゴシック" charset="-128"/>
              </a:rPr>
              <a:t>CISE directorate includes one Office and three divisions. These are Advanced Cyber Infrastructure, Computing and Communication Foundations, Computer and Network Systems, and Information and Intelligent Systems. The divisions are usually referred by their acronyms as OAC, CCF, CNS and IIS. Each Division is headed by a Division Director and assisted by a Deputy Division Director. </a:t>
            </a:r>
          </a:p>
          <a:p>
            <a:pPr indent="-80095"/>
            <a:endParaRPr lang="en-US" sz="3100" dirty="0">
              <a:latin typeface="Arial"/>
              <a:ea typeface="Arial" pitchFamily="1" charset="0"/>
              <a:cs typeface="Arial"/>
            </a:endParaRPr>
          </a:p>
          <a:p>
            <a:pPr indent="-80095"/>
            <a:endParaRPr lang="en-US" sz="3100" dirty="0">
              <a:latin typeface="Arial"/>
              <a:cs typeface="Arial"/>
            </a:endParaRPr>
          </a:p>
        </p:txBody>
      </p:sp>
    </p:spTree>
    <p:extLst>
      <p:ext uri="{BB962C8B-B14F-4D97-AF65-F5344CB8AC3E}">
        <p14:creationId xmlns:p14="http://schemas.microsoft.com/office/powerpoint/2010/main" val="816585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CAREER proposals and awards are “single investigator” awards</a:t>
            </a:r>
            <a:r>
              <a:rPr lang="en-US" altLang="en-US" baseline="0" dirty="0">
                <a:ea typeface="ＭＳ Ｐゴシック" charset="-128"/>
              </a:rPr>
              <a:t> </a:t>
            </a:r>
            <a:r>
              <a:rPr lang="en-US" altLang="en-US" dirty="0">
                <a:ea typeface="ＭＳ Ｐゴシック" charset="-128"/>
              </a:rPr>
              <a:t>featuring the independent thinking of early career faculty, so no co-PIs are permitted.</a:t>
            </a:r>
          </a:p>
          <a:p>
            <a:endParaRPr lang="en-US" altLang="x-none" b="1" dirty="0">
              <a:latin typeface="Garamond" charset="0"/>
              <a:ea typeface="ＭＳ Ｐゴシック" charset="-128"/>
            </a:endParaRPr>
          </a:p>
          <a:p>
            <a:r>
              <a:rPr lang="en-US" altLang="x-none" b="1" dirty="0">
                <a:latin typeface="Garamond" charset="0"/>
                <a:ea typeface="ＭＳ Ｐゴシック" charset="-128"/>
              </a:rPr>
              <a:t>Support for consultants or senior personnel other than the PI that is commensurate with a limited collaborative role in the project is now allowed in the budget of the proposal or of a sub recipient. </a:t>
            </a:r>
          </a:p>
          <a:p>
            <a:endParaRPr lang="en-US" altLang="en-US" dirty="0">
              <a:ea typeface="ＭＳ Ｐゴシック" charset="-128"/>
            </a:endParaRPr>
          </a:p>
          <a:p>
            <a:r>
              <a:rPr lang="en-US" altLang="en-US" dirty="0">
                <a:ea typeface="ＭＳ Ｐゴシック" charset="-128"/>
              </a:rPr>
              <a:t>You may be able to use CAREER funds to buy out of academic year teaching, especially if your teaching load is heavy, to enable time to conduct research supported by a CAREER award. Please discuss this with your program officer before submission.</a:t>
            </a:r>
          </a:p>
          <a:p>
            <a:endParaRPr lang="en-US" altLang="en-US" dirty="0">
              <a:ea typeface="ＭＳ Ｐゴシック" charset="-128"/>
            </a:endParaRPr>
          </a:p>
          <a:p>
            <a:r>
              <a:rPr lang="en-US" altLang="en-US" dirty="0">
                <a:ea typeface="ＭＳ Ｐゴシック" charset="-128"/>
              </a:rPr>
              <a:t>Also discuss with your program officer how your CAREER funds might support the education portion of your work.</a:t>
            </a:r>
          </a:p>
          <a:p>
            <a:endParaRPr lang="en-US" altLang="en-US" dirty="0">
              <a:ea typeface="ＭＳ Ｐゴシック" charset="-128"/>
            </a:endParaRPr>
          </a:p>
          <a:p>
            <a:r>
              <a:rPr lang="en-US" altLang="en-US" dirty="0">
                <a:ea typeface="ＭＳ Ｐゴシック" charset="-128"/>
              </a:rPr>
              <a:t>For example, you might fund an expert in education assessment to evaluate the success of your education approach.</a:t>
            </a:r>
          </a:p>
          <a:p>
            <a:endParaRPr lang="en-US" altLang="en-US" dirty="0">
              <a:ea typeface="ＭＳ Ｐゴシック" charset="-128"/>
            </a:endParaRPr>
          </a:p>
          <a:p>
            <a:r>
              <a:rPr lang="en-US" altLang="en-US" dirty="0">
                <a:ea typeface="ＭＳ Ｐゴシック" charset="-128"/>
              </a:rPr>
              <a:t>NSF encourages CAREER PIs to include international/global dimensions in their projects. If an international component is included, proposers are encouraged to contact the relevant country program officer in the Office of International Science and Engineering. See the CAREER solicitation for details.</a:t>
            </a:r>
          </a:p>
          <a:p>
            <a:endParaRPr lang="en-US" altLang="en-US" dirty="0">
              <a:ea typeface="ＭＳ Ｐゴシック"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61D31CB-3EF8-4040-94BA-70BEF7370C13}" type="slidenum">
              <a:rPr lang="en-US" altLang="en-US"/>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solidFill>
                  <a:srgbClr val="000099"/>
                </a:solidFill>
                <a:latin typeface="Garamond" charset="0"/>
                <a:ea typeface="ＭＳ Ｐゴシック" charset="-128"/>
              </a:rPr>
              <a:t>The nature of collaboration including intellectual contributions to the project, access to facilities, etc. should be described in Project Description or Facilities, Equipment and Other Resources sections of the proposal.</a:t>
            </a:r>
          </a:p>
          <a:p>
            <a:r>
              <a:rPr lang="en-US" altLang="x-none">
                <a:ea typeface="ＭＳ Ｐゴシック" charset="-128"/>
              </a:rPr>
              <a:t>Letter(s) of Collaboration should contain a </a:t>
            </a:r>
            <a:r>
              <a:rPr lang="en-US" altLang="x-none">
                <a:solidFill>
                  <a:srgbClr val="000099"/>
                </a:solidFill>
                <a:latin typeface="Garamond" charset="0"/>
                <a:ea typeface="ＭＳ Ｐゴシック" charset="-128"/>
              </a:rPr>
              <a:t>single-sentence statement of collaboration as per proposal preparation instructions. </a:t>
            </a:r>
          </a:p>
          <a:p>
            <a:endParaRPr lang="en-US" altLang="x-none">
              <a:ea typeface="ＭＳ Ｐゴシック"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charset="0"/>
                <a:ea typeface="ＭＳ Ｐゴシック" charset="-128"/>
              </a:defRPr>
            </a:lvl1pPr>
            <a:lvl2pPr marL="742950" indent="-285750" defTabSz="930275">
              <a:defRPr>
                <a:solidFill>
                  <a:schemeClr val="tx1"/>
                </a:solidFill>
                <a:latin typeface="Arial" charset="0"/>
                <a:ea typeface="ＭＳ Ｐゴシック" charset="-128"/>
              </a:defRPr>
            </a:lvl2pPr>
            <a:lvl3pPr marL="1143000" indent="-228600" defTabSz="930275">
              <a:defRPr>
                <a:solidFill>
                  <a:schemeClr val="tx1"/>
                </a:solidFill>
                <a:latin typeface="Arial" charset="0"/>
                <a:ea typeface="ＭＳ Ｐゴシック" charset="-128"/>
              </a:defRPr>
            </a:lvl3pPr>
            <a:lvl4pPr marL="1600200" indent="-228600" defTabSz="930275">
              <a:defRPr>
                <a:solidFill>
                  <a:schemeClr val="tx1"/>
                </a:solidFill>
                <a:latin typeface="Arial" charset="0"/>
                <a:ea typeface="ＭＳ Ｐゴシック" charset="-128"/>
              </a:defRPr>
            </a:lvl4pPr>
            <a:lvl5pPr marL="2057400" indent="-228600" defTabSz="930275">
              <a:defRPr>
                <a:solidFill>
                  <a:schemeClr val="tx1"/>
                </a:solidFill>
                <a:latin typeface="Arial" charset="0"/>
                <a:ea typeface="ＭＳ Ｐゴシック" charset="-128"/>
              </a:defRPr>
            </a:lvl5pPr>
            <a:lvl6pPr marL="2514600" indent="-228600" defTabSz="93027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027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027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0275" eaLnBrk="0" fontAlgn="base" hangingPunct="0">
              <a:spcBef>
                <a:spcPct val="0"/>
              </a:spcBef>
              <a:spcAft>
                <a:spcPct val="0"/>
              </a:spcAft>
              <a:defRPr>
                <a:solidFill>
                  <a:schemeClr val="tx1"/>
                </a:solidFill>
                <a:latin typeface="Arial" charset="0"/>
                <a:ea typeface="ＭＳ Ｐゴシック" charset="-128"/>
              </a:defRPr>
            </a:lvl9pPr>
          </a:lstStyle>
          <a:p>
            <a:fld id="{D07AB6D5-965A-7F4B-A354-1AA3A393AF17}" type="slidenum">
              <a:rPr lang="en-US" altLang="en-US"/>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CAREER proposals require a letter, up to 2 pages in length, from the department chair to show support for the PI’s CAREER research and education activities and include:</a:t>
            </a:r>
          </a:p>
          <a:p>
            <a:endParaRPr lang="en-US" altLang="en-US">
              <a:ea typeface="ＭＳ Ｐゴシック" charset="-128"/>
            </a:endParaRPr>
          </a:p>
          <a:p>
            <a:r>
              <a:rPr lang="en-US" altLang="en-US">
                <a:ea typeface="ＭＳ Ｐゴシック" charset="-128"/>
              </a:rPr>
              <a:t>An acknowledgement of institutional commitment to the professional development and mentoring of the PI in both research and education.</a:t>
            </a:r>
          </a:p>
          <a:p>
            <a:endParaRPr lang="en-US" altLang="en-US">
              <a:ea typeface="ＭＳ Ｐゴシック" charset="-128"/>
            </a:endParaRPr>
          </a:p>
          <a:p>
            <a:r>
              <a:rPr lang="en-US" altLang="en-US">
                <a:ea typeface="ＭＳ Ｐゴシック" charset="-128"/>
              </a:rPr>
              <a:t>This letter is the appropriate place to indicate a willingness, if present, by the department to reduce the teaching load as part of the commitment to foster research and the PI’s career or to allow the PI to buy out teaching time to foster research in an institution where the teaching load is heavy.</a:t>
            </a:r>
          </a:p>
          <a:p>
            <a:endParaRPr lang="en-US" altLang="en-US">
              <a:ea typeface="ＭＳ Ｐゴシック" charset="-128"/>
            </a:endParaRPr>
          </a:p>
          <a:p>
            <a:r>
              <a:rPr lang="en-US" altLang="en-US">
                <a:ea typeface="ＭＳ Ｐゴシック" charset="-128"/>
              </a:rPr>
              <a:t>The department chair must verify that the PI is eligible for the CAREER program at the time of the proposal deadline. </a:t>
            </a:r>
          </a:p>
          <a:p>
            <a:r>
              <a:rPr lang="en-US" altLang="x-none">
                <a:ea typeface="ＭＳ Ｐゴシック" charset="-128"/>
              </a:rPr>
              <a:t>The Departmental Letter must affirm that the investigator's appointment is at an early-career level equivalent to pre-tenure status, and the Departmental Letter must clearly and convincingly demonstrate how the faculty member's appointment satisfies all the requirements of tenure-track equivalency.</a:t>
            </a:r>
          </a:p>
          <a:p>
            <a:endParaRPr lang="en-US" altLang="en-US">
              <a:ea typeface="ＭＳ Ｐゴシック" charset="-128"/>
            </a:endParaRPr>
          </a:p>
          <a:p>
            <a:endParaRPr lang="en-US" altLang="en-US">
              <a:ea typeface="ＭＳ Ｐゴシック" charset="-128"/>
            </a:endParaRPr>
          </a:p>
          <a:p>
            <a:r>
              <a:rPr lang="en-US" altLang="en-US">
                <a:ea typeface="ＭＳ Ｐゴシック" charset="-128"/>
              </a:rPr>
              <a:t>The letter should be signed by the Head of those Departments responsible for the PI’s tenure or tenure-track appointment.</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0E8328A-1DA9-3643-A6C9-BD58902A3F0E}" type="slidenum">
              <a:rPr lang="en-US" altLang="en-US"/>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p:spPr>
        <p:txBody>
          <a:bodyPr/>
          <a:lstStyle/>
          <a:p>
            <a:pPr>
              <a:defRPr/>
            </a:pPr>
            <a:r>
              <a:rPr lang="en-US" dirty="0"/>
              <a:t>Highly Competitive proposals tend to </a:t>
            </a:r>
          </a:p>
          <a:p>
            <a:pPr marL="171450" indent="-171450">
              <a:buFont typeface="Arial" panose="020B0604020202020204" pitchFamily="34" charset="0"/>
              <a:buChar char="•"/>
              <a:defRPr/>
            </a:pPr>
            <a:r>
              <a:rPr lang="en-US" dirty="0"/>
              <a:t>address an important open research problem (which maybe well-known or new), and </a:t>
            </a:r>
          </a:p>
          <a:p>
            <a:pPr marL="171450" indent="-171450">
              <a:buFont typeface="Arial" panose="020B0604020202020204" pitchFamily="34" charset="0"/>
              <a:buChar char="•"/>
              <a:defRPr/>
            </a:pPr>
            <a:r>
              <a:rPr lang="en-US" dirty="0"/>
              <a:t>offer a novel approach and a solution that is better by some measure over current solutions, </a:t>
            </a:r>
          </a:p>
          <a:p>
            <a:pPr marL="628650" lvl="1" indent="-171450">
              <a:buFont typeface="Arial" panose="020B0604020202020204" pitchFamily="34" charset="0"/>
              <a:buChar char="•"/>
              <a:defRPr/>
            </a:pPr>
            <a:r>
              <a:rPr lang="en-US" dirty="0"/>
              <a:t>where a better solution would make a significant difference to the field and/or society</a:t>
            </a:r>
          </a:p>
          <a:p>
            <a:pPr>
              <a:defRPr/>
            </a:pPr>
            <a:r>
              <a:rPr lang="en-US" dirty="0"/>
              <a:t> </a:t>
            </a:r>
          </a:p>
          <a:p>
            <a:pPr>
              <a:defRPr/>
            </a:pPr>
            <a:r>
              <a:rPr lang="en-US" dirty="0"/>
              <a:t>In addition to a high-quality research plan, a good education plan is necessary.   A proposal that might be deemed Highly Competitive for its research component might not be funded if the educational component is weak.  </a:t>
            </a:r>
          </a:p>
          <a:p>
            <a:pPr>
              <a:defRPr/>
            </a:pPr>
            <a:r>
              <a:rPr lang="en-US" dirty="0"/>
              <a:t> </a:t>
            </a:r>
          </a:p>
          <a:p>
            <a:pPr>
              <a:defRPr/>
            </a:pPr>
            <a:r>
              <a:rPr lang="en-US" dirty="0"/>
              <a:t>The proposal should be well organized and easy to read and the problem and solutions should be well described so that they are clear to a set of reviewers in your area.</a:t>
            </a:r>
          </a:p>
          <a:p>
            <a:pPr>
              <a:defRPr/>
            </a:pPr>
            <a:endParaRPr lang="en-US" dirty="0"/>
          </a:p>
          <a:p>
            <a:pPr>
              <a:defRPr/>
            </a:pPr>
            <a:r>
              <a:rPr lang="en-US" dirty="0"/>
              <a:t>The scope of a CAREER proposal is a “Goldilocks” problem: it should be neither too small (doable in two years, say) or too big (needing 10 years, say).  Scope the research problem so that there is meaningful work for a PI with one or two graduate students for five years. (Think of the number of dissertations that could be carried out given the problem statement.)</a:t>
            </a:r>
          </a:p>
          <a:p>
            <a:pPr>
              <a:defRPr/>
            </a:pPr>
            <a:r>
              <a:rPr lang="en-US" dirty="0"/>
              <a:t> </a:t>
            </a:r>
          </a:p>
          <a:p>
            <a:pPr>
              <a:defRPr/>
            </a:pPr>
            <a:r>
              <a:rPr lang="en-US" dirty="0"/>
              <a:t>Let me reiterate that the education plan requires more than just including the research in a class or other standard education activities expected by a faculty member.</a:t>
            </a:r>
          </a:p>
          <a:p>
            <a:pPr>
              <a:defRPr/>
            </a:pPr>
            <a:r>
              <a:rPr lang="en-US" dirty="0"/>
              <a:t> </a:t>
            </a:r>
          </a:p>
          <a:p>
            <a:pPr>
              <a:defRPr/>
            </a:pPr>
            <a:r>
              <a:rPr lang="en-US" dirty="0"/>
              <a:t>NSF funds innovative, high-risk, high payoff proposals. Successful proposals often show preliminary results that inform the review panel that the research is apt to succeed, but not so much work that the panel feels the “work has already been done”.</a:t>
            </a:r>
          </a:p>
          <a:p>
            <a:pPr>
              <a:defRPr/>
            </a:pPr>
            <a:endParaRPr lang="en-US" dirty="0">
              <a:latin typeface="Arial"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charset="0"/>
                <a:ea typeface="ＭＳ Ｐゴシック" charset="-128"/>
              </a:defRPr>
            </a:lvl1pPr>
            <a:lvl2pPr marL="742950" indent="-285750" defTabSz="923925">
              <a:spcBef>
                <a:spcPct val="30000"/>
              </a:spcBef>
              <a:defRPr sz="1200">
                <a:solidFill>
                  <a:schemeClr val="tx1"/>
                </a:solidFill>
                <a:latin typeface="Arial" charset="0"/>
                <a:ea typeface="ＭＳ Ｐゴシック" charset="-128"/>
              </a:defRPr>
            </a:lvl2pPr>
            <a:lvl3pPr marL="1143000" indent="-228600" defTabSz="923925">
              <a:spcBef>
                <a:spcPct val="30000"/>
              </a:spcBef>
              <a:defRPr sz="1200">
                <a:solidFill>
                  <a:schemeClr val="tx1"/>
                </a:solidFill>
                <a:latin typeface="Arial" charset="0"/>
                <a:ea typeface="ＭＳ Ｐゴシック" charset="-128"/>
              </a:defRPr>
            </a:lvl3pPr>
            <a:lvl4pPr marL="1600200" indent="-228600" defTabSz="923925">
              <a:spcBef>
                <a:spcPct val="30000"/>
              </a:spcBef>
              <a:defRPr sz="1200">
                <a:solidFill>
                  <a:schemeClr val="tx1"/>
                </a:solidFill>
                <a:latin typeface="Arial" charset="0"/>
                <a:ea typeface="ＭＳ Ｐゴシック" charset="-128"/>
              </a:defRPr>
            </a:lvl4pPr>
            <a:lvl5pPr marL="2057400" indent="-228600" defTabSz="923925">
              <a:spcBef>
                <a:spcPct val="30000"/>
              </a:spcBef>
              <a:defRPr sz="1200">
                <a:solidFill>
                  <a:schemeClr val="tx1"/>
                </a:solidFill>
                <a:latin typeface="Arial" charset="0"/>
                <a:ea typeface="ＭＳ Ｐゴシック" charset="-128"/>
              </a:defRPr>
            </a:lvl5pPr>
            <a:lvl6pPr marL="2514600" indent="-228600" defTabSz="92392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392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392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392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4FD14A4-93B6-F14D-9775-92D0B0F967D7}" type="slidenum">
              <a:rPr lang="en-US" altLang="en-US"/>
              <a:pPr>
                <a:spcBef>
                  <a:spcPct val="0"/>
                </a:spcBef>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The Presidential Early Career Awards for Scientists and Engineers “recognize and honor outstanding scientists and engineers at the onset of their independent research careers.”</a:t>
            </a:r>
          </a:p>
          <a:p>
            <a:r>
              <a:rPr lang="en-US" altLang="en-US" dirty="0">
                <a:ea typeface="ＭＳ Ｐゴシック" charset="-128"/>
              </a:rPr>
              <a:t> </a:t>
            </a:r>
          </a:p>
          <a:p>
            <a:r>
              <a:rPr lang="en-US" altLang="en-US" dirty="0">
                <a:ea typeface="ＭＳ Ｐゴシック" charset="-128"/>
              </a:rPr>
              <a:t>CAREER awardees who are US citizens or permanent residents are eligible to be nominated by NSF for an award.   Approximately 20 NSF CAREER awardees are selected each year by the White House to receive the award. </a:t>
            </a:r>
          </a:p>
          <a:p>
            <a:r>
              <a:rPr lang="en-US" altLang="en-US" dirty="0">
                <a:ea typeface="ＭＳ Ｐゴシック" charset="-128"/>
              </a:rPr>
              <a:t> </a:t>
            </a:r>
          </a:p>
          <a:p>
            <a:r>
              <a:rPr lang="en-US" altLang="en-US" dirty="0">
                <a:ea typeface="ＭＳ Ｐゴシック" charset="-128"/>
              </a:rPr>
              <a:t>The number of nominees per Directorate is determined by the relative number of CAREER proposals submitted to the Directorate each year.</a:t>
            </a:r>
          </a:p>
          <a:p>
            <a:endParaRPr lang="en-US" altLang="en-US" dirty="0">
              <a:ea typeface="ＭＳ Ｐゴシック" charset="-128"/>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AA5A97A-4E6F-3D44-AA44-DC027E1443C1}" type="slidenum">
              <a:rPr lang="en-US" altLang="en-US"/>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Winners are honored in a White House ceremony, attended by the President, whenever possible,  and by the head of the Office of Science and Technology Policy.  This is a photo of the most recent group of winners; they met with President Obama and OSTP director, John </a:t>
            </a:r>
            <a:r>
              <a:rPr lang="en-US" altLang="en-US" dirty="0" err="1">
                <a:ea typeface="ＭＳ Ｐゴシック" charset="-128"/>
              </a:rPr>
              <a:t>Holdren</a:t>
            </a:r>
            <a:r>
              <a:rPr lang="en-US" altLang="en-US" dirty="0">
                <a:ea typeface="ＭＳ Ｐゴシック" charset="-128"/>
              </a:rPr>
              <a:t>.</a:t>
            </a:r>
          </a:p>
          <a:p>
            <a:r>
              <a:rPr lang="en-US" altLang="en-US" dirty="0">
                <a:ea typeface="ＭＳ Ｐゴシック" charset="-128"/>
              </a:rPr>
              <a:t> </a:t>
            </a:r>
          </a:p>
          <a:p>
            <a:endParaRPr lang="en-US" altLang="en-US" dirty="0">
              <a:ea typeface="ＭＳ Ｐゴシック"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A829CF1-3BA1-0F44-B4E3-73433EB7D08D}" type="slidenum">
              <a:rPr lang="en-US" altLang="en-US"/>
              <a:pPr>
                <a:spcBef>
                  <a:spcPct val="0"/>
                </a:spcBef>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ea typeface="ＭＳ Ｐゴシック" charset="-128"/>
              </a:rPr>
              <a:t>Now let me tell you about a few award supplement opportunities.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1D3CEB5-E94F-384B-B827-CAC3C4270583}" type="slidenum">
              <a:rPr lang="en-US" altLang="en-US"/>
              <a:pPr>
                <a:spcBef>
                  <a:spcPct val="0"/>
                </a:spcBef>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196215C-C13A-9742-B734-EF83D053A1DE}" type="slidenum">
              <a:rPr lang="en-US" altLang="en-US"/>
              <a:pPr>
                <a:spcBef>
                  <a:spcPct val="0"/>
                </a:spcBef>
              </a:pPr>
              <a:t>27</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charset="-128"/>
              </a:rPr>
              <a:t>Introduced in 2012, NSF's Career-Life Balance (CLB) Initiative is a ten-year initiative to build on the best family-friendly practices among individual programs and expand them agency-wide. </a:t>
            </a:r>
          </a:p>
          <a:p>
            <a:pPr eaLnBrk="1" hangingPunct="1"/>
            <a:endParaRPr lang="en-US" altLang="en-US" dirty="0">
              <a:ea typeface="ＭＳ Ｐゴシック" charset="-128"/>
            </a:endParaRPr>
          </a:p>
          <a:p>
            <a:pPr eaLnBrk="1" hangingPunct="1"/>
            <a:r>
              <a:rPr lang="en-US" altLang="en-US" dirty="0">
                <a:ea typeface="ＭＳ Ｐゴシック" charset="-128"/>
              </a:rPr>
              <a:t>The goal is to clear the obstacles from STEM Career-Life pathways from graduate education through to full professorship. To help to reduce the rate at which women depart from the STEM workforce, the initiative initially focuses on dependent-care issues such as child birth/adoption and elder care for NSF's CAREER and postdoctoral programs. </a:t>
            </a:r>
          </a:p>
          <a:p>
            <a:pPr eaLnBrk="1" hangingPunct="1"/>
            <a:endParaRPr lang="en-US" altLang="en-US" dirty="0">
              <a:ea typeface="ＭＳ Ｐゴシック" charset="-128"/>
            </a:endParaRPr>
          </a:p>
          <a:p>
            <a:pPr eaLnBrk="1" hangingPunct="1"/>
            <a:r>
              <a:rPr lang="en-US" altLang="en-US" dirty="0">
                <a:ea typeface="ＭＳ Ｐゴシック" charset="-128"/>
              </a:rPr>
              <a:t>An NSF CAREER grant can have a flexible start date and no cost extension if needed. A PI is then able to adjust the project duration if needed. </a:t>
            </a:r>
          </a:p>
          <a:p>
            <a:pPr eaLnBrk="1" hangingPunct="1"/>
            <a:endParaRPr lang="en-US" altLang="en-US" dirty="0">
              <a:ea typeface="ＭＳ Ｐゴシック" charset="-128"/>
            </a:endParaRPr>
          </a:p>
          <a:p>
            <a:pPr eaLnBrk="1" hangingPunct="1"/>
            <a:r>
              <a:rPr lang="en-US" altLang="en-US" dirty="0">
                <a:ea typeface="ＭＳ Ｐゴシック" charset="-128"/>
              </a:rPr>
              <a:t>NSF can provide supplemental funding to support additional personnel (e.g., research technicians or equivalent) to continue the project when the PI is on family leave. For a career awards, such supplemental funding can be up to $12,000.</a:t>
            </a:r>
          </a:p>
          <a:p>
            <a:pPr eaLnBrk="1" hangingPunct="1"/>
            <a:endParaRPr lang="en-US" altLang="en-US" dirty="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To promote international collaboration, NSF signed an agreement with the EU to enable US young researchers with NSF Career awards to pursue research collaborations with European colleagues supported through EU-funded ERC grants. Essentially, NSF will provide travel support and the European hosts can provide up to one year living expenses within their ERC funding. </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D9C8535-1880-8C43-8864-5DEDF17E0C87}" type="slidenum">
              <a:rPr lang="en-US" altLang="en-US"/>
              <a:pPr>
                <a:spcBef>
                  <a:spcPct val="0"/>
                </a:spcBef>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My talk has only covered some parts of NSF career program. More information about the NSF career program can be found from the career web site: </a:t>
            </a:r>
            <a:r>
              <a:rPr lang="en-US" altLang="en-US" u="sng" dirty="0">
                <a:ea typeface="ＭＳ Ｐゴシック" charset="-128"/>
                <a:hlinkClick r:id="rId3"/>
              </a:rPr>
              <a:t>www.nsf.gov/career</a:t>
            </a:r>
            <a:endParaRPr lang="en-US" altLang="en-US" u="sng" dirty="0">
              <a:ea typeface="ＭＳ Ｐゴシック" charset="-128"/>
            </a:endParaRPr>
          </a:p>
          <a:p>
            <a:endParaRPr lang="en-US" altLang="en-US" dirty="0">
              <a:ea typeface="ＭＳ Ｐゴシック" charset="-128"/>
            </a:endParaRPr>
          </a:p>
          <a:p>
            <a:r>
              <a:rPr lang="en-US" altLang="en-US" dirty="0">
                <a:ea typeface="ＭＳ Ｐゴシック" charset="-128"/>
              </a:rPr>
              <a:t>This includes: </a:t>
            </a:r>
          </a:p>
          <a:p>
            <a:pPr marL="171450" indent="-171450">
              <a:buFont typeface="Arial" panose="020B0604020202020204" pitchFamily="34" charset="0"/>
              <a:buChar char="•"/>
            </a:pPr>
            <a:r>
              <a:rPr lang="en-US" altLang="en-US" dirty="0">
                <a:ea typeface="ＭＳ Ｐゴシック" charset="-128"/>
              </a:rPr>
              <a:t>the latest career program solicitation: NSF 17-537; </a:t>
            </a:r>
          </a:p>
          <a:p>
            <a:pPr marL="171450" indent="-171450">
              <a:buFont typeface="Arial" panose="020B0604020202020204" pitchFamily="34" charset="0"/>
              <a:buChar char="•"/>
            </a:pPr>
            <a:r>
              <a:rPr lang="en-US" altLang="en-US" dirty="0">
                <a:ea typeface="ＭＳ Ｐゴシック" charset="-128"/>
              </a:rPr>
              <a:t>Frequently</a:t>
            </a:r>
            <a:r>
              <a:rPr lang="en-US" altLang="en-US" baseline="0" dirty="0">
                <a:ea typeface="ＭＳ Ｐゴシック" charset="-128"/>
              </a:rPr>
              <a:t> asked questions</a:t>
            </a:r>
            <a:r>
              <a:rPr lang="en-US" altLang="en-US" dirty="0">
                <a:ea typeface="ＭＳ Ｐゴシック" charset="-128"/>
              </a:rPr>
              <a:t>: NSF 15-057, </a:t>
            </a:r>
          </a:p>
          <a:p>
            <a:pPr marL="171450" indent="-171450">
              <a:buFont typeface="Arial" panose="020B0604020202020204" pitchFamily="34" charset="0"/>
              <a:buChar char="•"/>
            </a:pPr>
            <a:r>
              <a:rPr lang="en-US" altLang="en-US" dirty="0">
                <a:ea typeface="ＭＳ Ｐゴシック" charset="-128"/>
              </a:rPr>
              <a:t>CAREER Directorate/Division contacts</a:t>
            </a:r>
            <a:r>
              <a:rPr lang="en-US" altLang="en-US" baseline="0" dirty="0">
                <a:ea typeface="ＭＳ Ｐゴシック" charset="-128"/>
              </a:rPr>
              <a:t> </a:t>
            </a:r>
            <a:r>
              <a:rPr lang="en-US" altLang="en-US" dirty="0">
                <a:ea typeface="ＭＳ Ｐゴシック" charset="-128"/>
              </a:rPr>
              <a:t>and </a:t>
            </a:r>
          </a:p>
          <a:p>
            <a:pPr marL="171450" indent="-171450">
              <a:buFont typeface="Arial" panose="020B0604020202020204" pitchFamily="34" charset="0"/>
              <a:buChar char="•"/>
            </a:pPr>
            <a:r>
              <a:rPr lang="en-US" altLang="en-US" dirty="0">
                <a:ea typeface="ＭＳ Ｐゴシック" charset="-128"/>
              </a:rPr>
              <a:t>Link to the Presidential Early Career Awards for Scientists and Engineers. </a:t>
            </a:r>
          </a:p>
          <a:p>
            <a:pPr marL="171450" indent="-171450">
              <a:buFont typeface="Arial" panose="020B0604020202020204" pitchFamily="34" charset="0"/>
              <a:buChar char="•"/>
            </a:pPr>
            <a:endParaRPr lang="en-US" altLang="en-US" dirty="0">
              <a:ea typeface="ＭＳ Ｐゴシック" charset="-128"/>
            </a:endParaRPr>
          </a:p>
          <a:p>
            <a:pPr marL="0" indent="0">
              <a:buFont typeface="Arial" panose="020B0604020202020204" pitchFamily="34" charset="0"/>
              <a:buNone/>
            </a:pPr>
            <a:r>
              <a:rPr lang="en-US" altLang="en-US" dirty="0">
                <a:ea typeface="ＭＳ Ｐゴシック" charset="-128"/>
              </a:rPr>
              <a:t>The next deadlines for the career program are in July, 2017. Different Directorates may have deadlines on different dates. The current deadline for the CISE Directorate is on July 19, 2017. Please note that this</a:t>
            </a:r>
            <a:r>
              <a:rPr lang="en-US" altLang="en-US" baseline="0" dirty="0">
                <a:ea typeface="ＭＳ Ｐゴシック" charset="-128"/>
              </a:rPr>
              <a:t> is a </a:t>
            </a:r>
            <a:r>
              <a:rPr lang="en-US" altLang="en-US" dirty="0">
                <a:ea typeface="ＭＳ Ｐゴシック" charset="-128"/>
              </a:rPr>
              <a:t>new solicitation for the CAREER program.</a:t>
            </a:r>
            <a:r>
              <a:rPr lang="en-US" altLang="en-US" baseline="0" dirty="0">
                <a:ea typeface="ＭＳ Ｐゴシック" charset="-128"/>
              </a:rPr>
              <a:t> M</a:t>
            </a:r>
            <a:r>
              <a:rPr lang="en-US" altLang="en-US" dirty="0">
                <a:ea typeface="ＭＳ Ｐゴシック" charset="-128"/>
              </a:rPr>
              <a:t>ajor changes</a:t>
            </a:r>
            <a:r>
              <a:rPr lang="en-US" altLang="en-US" baseline="0" dirty="0">
                <a:ea typeface="ＭＳ Ｐゴシック" charset="-128"/>
              </a:rPr>
              <a:t> include </a:t>
            </a:r>
          </a:p>
          <a:p>
            <a:pPr marL="171450" indent="-171450">
              <a:buFont typeface="Arial" panose="020B0604020202020204" pitchFamily="34" charset="0"/>
              <a:buChar char="•"/>
            </a:pPr>
            <a:r>
              <a:rPr lang="en-US" altLang="en-US" baseline="0" dirty="0">
                <a:ea typeface="ＭＳ Ｐゴシック" charset="-128"/>
              </a:rPr>
              <a:t>A revision of </a:t>
            </a:r>
            <a:r>
              <a:rPr lang="en-US" altLang="en-US" baseline="0" dirty="0">
                <a:ea typeface="ＭＳ Ｐゴシック" pitchFamily="-105" charset="-128"/>
              </a:rPr>
              <a:t>e</a:t>
            </a:r>
            <a:r>
              <a:rPr lang="en-US" dirty="0"/>
              <a:t>ligibility requirements to clarify the required early-career status of applicants</a:t>
            </a:r>
            <a:r>
              <a:rPr lang="en-US" baseline="0" dirty="0"/>
              <a:t> and </a:t>
            </a:r>
          </a:p>
          <a:p>
            <a:pPr marL="171450" indent="-171450">
              <a:buFont typeface="Arial" panose="020B0604020202020204" pitchFamily="34" charset="0"/>
              <a:buChar char="•"/>
            </a:pPr>
            <a:r>
              <a:rPr lang="en-US" baseline="0" dirty="0"/>
              <a:t>The allowance of s</a:t>
            </a:r>
            <a:r>
              <a:rPr lang="en-US" dirty="0"/>
              <a:t>upport for senior personnel other than the PI that is commensurate with a limited collaborative role in the project </a:t>
            </a:r>
          </a:p>
          <a:p>
            <a:pPr marL="628650" lvl="1" indent="-171450">
              <a:buFont typeface="Arial" panose="020B0604020202020204" pitchFamily="34" charset="0"/>
              <a:buChar char="•"/>
            </a:pPr>
            <a:r>
              <a:rPr lang="en-US" dirty="0"/>
              <a:t>in the budget of the proposal or of a </a:t>
            </a:r>
            <a:r>
              <a:rPr lang="en-US" dirty="0" err="1"/>
              <a:t>subrecipient</a:t>
            </a:r>
            <a:r>
              <a:rPr lang="en-US" dirty="0"/>
              <a:t>.</a:t>
            </a:r>
            <a:endParaRPr lang="en-US" altLang="en-US" dirty="0">
              <a:ea typeface="ＭＳ Ｐゴシック" charset="-128"/>
            </a:endParaRPr>
          </a:p>
          <a:p>
            <a:endParaRPr lang="en-US" altLang="en-US" dirty="0">
              <a:ea typeface="ＭＳ Ｐゴシック"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EA47EE8-1F44-744B-8CB4-A7AC1E11C845}" type="slidenum">
              <a:rPr lang="en-US" altLang="en-US"/>
              <a:pPr>
                <a:spcBef>
                  <a:spcPct val="0"/>
                </a:spcBef>
              </a:pPr>
              <a:t>29</a:t>
            </a:fld>
            <a:endParaRPr lang="en-US" altLang="en-US"/>
          </a:p>
        </p:txBody>
      </p:sp>
    </p:spTree>
    <p:extLst>
      <p:ext uri="{BB962C8B-B14F-4D97-AF65-F5344CB8AC3E}">
        <p14:creationId xmlns:p14="http://schemas.microsoft.com/office/powerpoint/2010/main" val="3301938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FED2CB7-36A7-5945-B622-E56A021D91F5}" type="slidenum">
              <a:rPr lang="en-US" altLang="en-US"/>
              <a:pPr>
                <a:spcBef>
                  <a:spcPct val="0"/>
                </a:spcBef>
              </a:pPr>
              <a:t>3</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charset="-128"/>
              </a:rPr>
              <a:t>Let me elaborate on the CISE organization and the research programs it supports. Each of the four divisions oversees a set of research topics. The boundaries between divisions are distinct for certain research areas  while they are blurred for some research topics. </a:t>
            </a:r>
          </a:p>
          <a:p>
            <a:pPr eaLnBrk="1" hangingPunct="1"/>
            <a:endParaRPr lang="en-US" altLang="en-US" dirty="0">
              <a:ea typeface="ＭＳ Ｐゴシック" charset="-128"/>
            </a:endParaRPr>
          </a:p>
          <a:p>
            <a:pPr eaLnBrk="1" hangingPunct="1"/>
            <a:r>
              <a:rPr lang="en-US" altLang="en-US" dirty="0">
                <a:ea typeface="ＭＳ Ｐゴシック" charset="-128"/>
              </a:rPr>
              <a:t>Within each Division, there are a number of clusters - each cluster focuses on a group of related topics, which form the core research program for that cluster. While CCF, CNS and IIS divisions are more focused on fundamental research, the focus of OAC is on infrastructure designed to support transition to practice. For example, in the OAC Data cluster, this means building data infrastructure for archiving, accessibility, and computation by scientific communities.  </a:t>
            </a:r>
          </a:p>
          <a:p>
            <a:pPr eaLnBrk="1" hangingPunct="1"/>
            <a:endParaRPr lang="en-US" altLang="en-US" dirty="0">
              <a:ea typeface="ＭＳ Ｐゴシック" charset="-128"/>
            </a:endParaRPr>
          </a:p>
          <a:p>
            <a:pPr eaLnBrk="1" hangingPunct="1"/>
            <a:r>
              <a:rPr lang="en-US" altLang="en-US" dirty="0">
                <a:ea typeface="ＭＳ Ｐゴシック" charset="-128"/>
              </a:rPr>
              <a:t>Cross-cutting programs support research topics that cut across disciplines. We have cross-cutting programs across CISE as well as across NSF. Some examples of cross-cutting programs are Secure and Trustworthy Cyberspace, Cyber-Physical Systems, National Robotics Initiative, Collaborative Research in Computational Neurosciences, and STEM + Computing Partnerships.</a:t>
            </a:r>
          </a:p>
          <a:p>
            <a:pPr eaLnBrk="1" hangingPunct="1"/>
            <a:endParaRPr lang="en-US" altLang="en-US" dirty="0">
              <a:ea typeface="ＭＳ Ｐゴシック" charset="-128"/>
            </a:endParaRPr>
          </a:p>
          <a:p>
            <a:pPr eaLnBrk="1" hangingPunct="1"/>
            <a:endParaRPr lang="en-US" altLang="en-US" dirty="0">
              <a:ea typeface="ＭＳ Ｐゴシック" charset="-128"/>
            </a:endParaRPr>
          </a:p>
          <a:p>
            <a:pPr eaLnBrk="1" hangingPunct="1"/>
            <a:endParaRPr lang="en-US" altLang="en-US" dirty="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If you have further questions about the NSF career program, please bring them up at the CISE CAREER workshop in March in Arlington. You can also contact NSF program officers through email, phone, or in person. We will try to answer your questions and update the Frequently</a:t>
            </a:r>
            <a:r>
              <a:rPr lang="en-US" altLang="en-US" baseline="0" dirty="0">
                <a:ea typeface="ＭＳ Ｐゴシック" charset="-128"/>
              </a:rPr>
              <a:t> Asked Questions</a:t>
            </a:r>
            <a:r>
              <a:rPr lang="en-US" altLang="en-US" dirty="0">
                <a:ea typeface="ＭＳ Ｐゴシック" charset="-128"/>
              </a:rPr>
              <a:t> if needed. Thank you for your attention.</a:t>
            </a:r>
          </a:p>
          <a:p>
            <a:endParaRPr lang="en-US" altLang="en-US" dirty="0">
              <a:ea typeface="ＭＳ Ｐゴシック" charset="-128"/>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F29A48A-5DB3-7444-A925-AE8DF3787BBC}" type="slidenum">
              <a:rPr lang="en-US" altLang="en-US"/>
              <a:pPr>
                <a:spcBef>
                  <a:spcPct val="0"/>
                </a:spcBef>
              </a:pPr>
              <a:t>30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The rest of this presentation is devoted to the</a:t>
            </a:r>
            <a:r>
              <a:rPr lang="en-US" altLang="en-US" baseline="0" dirty="0">
                <a:ea typeface="ＭＳ Ｐゴシック" charset="-128"/>
              </a:rPr>
              <a:t> </a:t>
            </a:r>
            <a:r>
              <a:rPr lang="en-US" altLang="en-US" dirty="0">
                <a:ea typeface="ＭＳ Ｐゴシック" charset="-128"/>
              </a:rPr>
              <a:t>CAREER program and proposal preparation for this program. </a:t>
            </a:r>
          </a:p>
          <a:p>
            <a:endParaRPr lang="en-US" altLang="en-US" dirty="0">
              <a:ea typeface="ＭＳ Ｐゴシック" charset="-128"/>
            </a:endParaRPr>
          </a:p>
          <a:p>
            <a:r>
              <a:rPr lang="en-US" altLang="en-US" dirty="0">
                <a:ea typeface="ＭＳ Ｐゴシック" charset="-128"/>
              </a:rPr>
              <a:t>CAREER is the most prestigious award supporting junior faculty who exemplify the role of teacher-scholars through outstanding research, excellent education and the development of activities that can effectively integrate research and education. </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6C8DB4E-7555-0C49-80DB-CCB659D0B506}"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charset="-128"/>
            </a:endParaRPr>
          </a:p>
          <a:p>
            <a:r>
              <a:rPr lang="en-US" altLang="en-US" dirty="0">
                <a:ea typeface="ＭＳ Ｐゴシック" charset="-128"/>
              </a:rPr>
              <a:t>The principal goals of the Program are to assist in building a foundation for a lifetime of contributions to research and education; support career development for outstanding researchers as teachers; promote appreciation for integration of research and education in academia and; increase participation of individuals from underrepresented communities in science and engineering. Unlike most other funding opportunities at NSF, CAREER is a 5-year award with a </a:t>
            </a:r>
            <a:r>
              <a:rPr lang="en-US" altLang="en-US" u="sng" dirty="0">
                <a:ea typeface="ＭＳ Ｐゴシック" charset="-128"/>
              </a:rPr>
              <a:t>minimum</a:t>
            </a:r>
            <a:r>
              <a:rPr lang="en-US" altLang="en-US" dirty="0">
                <a:ea typeface="ＭＳ Ｐゴシック" charset="-128"/>
              </a:rPr>
              <a:t> total award of $400,000 for all directorates except the Biological</a:t>
            </a:r>
            <a:r>
              <a:rPr lang="en-US" altLang="en-US" baseline="0" dirty="0">
                <a:ea typeface="ＭＳ Ｐゴシック" charset="-128"/>
              </a:rPr>
              <a:t> Sciences</a:t>
            </a:r>
            <a:r>
              <a:rPr lang="en-US" altLang="en-US" dirty="0">
                <a:ea typeface="ＭＳ Ｐゴシック" charset="-128"/>
              </a:rPr>
              <a:t> directorate and the Office of Polar Program under the Geosciences directorate.</a:t>
            </a:r>
          </a:p>
          <a:p>
            <a:endParaRPr lang="en-US" altLang="en-US" dirty="0">
              <a:ea typeface="ＭＳ Ｐゴシック"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185558-D0DA-F242-9587-0EE6553F65BE}" type="slidenum">
              <a:rPr lang="en-US" altLang="en-US"/>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The CAREER program is NSF wide, that is all Directorates and Research Offices participate in this program. Since the program’s debut in 1996, over 200 NSF programs have made more than 7,000 CAREER awards.  The prestigious NSF Presidential Early</a:t>
            </a:r>
            <a:r>
              <a:rPr lang="en-US" altLang="en-US" baseline="0" dirty="0">
                <a:ea typeface="ＭＳ Ｐゴシック" charset="-128"/>
              </a:rPr>
              <a:t> </a:t>
            </a:r>
            <a:r>
              <a:rPr lang="en-US" altLang="en-US" dirty="0">
                <a:ea typeface="ＭＳ Ｐゴシック" charset="-128"/>
              </a:rPr>
              <a:t>Career Awards for Scientists and Engineers are selected from the pool of CAREER awardees.</a:t>
            </a:r>
          </a:p>
          <a:p>
            <a:endParaRPr lang="en-US" altLang="en-US" dirty="0">
              <a:ea typeface="ＭＳ Ｐゴシック" charset="-128"/>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8A0EACD-E059-304C-8B83-1ED22ED0902C}" type="slidenum">
              <a:rPr lang="en-US" altLang="en-US"/>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F01C361-57DC-6746-8166-A26F80E8E2D4}" type="slidenum">
              <a:rPr lang="en-US" altLang="en-US"/>
              <a:pPr>
                <a:spcBef>
                  <a:spcPct val="0"/>
                </a:spcBef>
              </a:pPr>
              <a:t>7</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charset="-128"/>
              </a:rPr>
              <a:t>The recently released CAREER solicitation has a few changes from the previous years.</a:t>
            </a:r>
          </a:p>
          <a:p>
            <a:pPr eaLnBrk="1" hangingPunct="1"/>
            <a:r>
              <a:rPr lang="en-US" altLang="en-US" dirty="0">
                <a:ea typeface="ＭＳ Ｐゴシック" charset="-128"/>
              </a:rPr>
              <a:t>First, eligibility criteria have been revised to clarify the required early-career status of applicants.</a:t>
            </a:r>
          </a:p>
          <a:p>
            <a:pPr algn="just"/>
            <a:r>
              <a:rPr lang="en-US" altLang="en-US" dirty="0">
                <a:ea typeface="ＭＳ Ｐゴシック" charset="-128"/>
              </a:rPr>
              <a:t>Second, support for </a:t>
            </a:r>
            <a:r>
              <a:rPr lang="en-US" altLang="en-US" b="0" dirty="0">
                <a:ea typeface="ＭＳ Ｐゴシック" charset="-128"/>
              </a:rPr>
              <a:t>S</a:t>
            </a:r>
            <a:r>
              <a:rPr lang="en-US" altLang="x-none" b="0" dirty="0">
                <a:latin typeface="Garamond" charset="0"/>
                <a:ea typeface="ＭＳ Ｐゴシック" charset="-128"/>
              </a:rPr>
              <a:t>enior personnel other than the PI that is commensurate with a limited collaborative role in the project is now allowed in the budget of the proposal or of a sub recipient</a:t>
            </a:r>
            <a:r>
              <a:rPr lang="en-US" altLang="x-none" b="1" dirty="0">
                <a:latin typeface="Garamond" charset="0"/>
                <a:ea typeface="ＭＳ Ｐゴシック" charset="-128"/>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t>I will talk about PI and institution eligibility criteria in the next three slides. Let me start with PI eligibility. You are eligible to apply to the CAREER program,  if you meet ALL of the following criteria.</a:t>
            </a:r>
          </a:p>
          <a:p>
            <a:pPr marL="228600" indent="-228600">
              <a:buFont typeface="+mj-lt"/>
              <a:buAutoNum type="arabicPeriod"/>
              <a:defRPr/>
            </a:pPr>
            <a:r>
              <a:rPr lang="en-US" dirty="0"/>
              <a:t>1.   You hold a doctoral degree in a field supported by NSF by the proposal deadline</a:t>
            </a:r>
          </a:p>
          <a:p>
            <a:pPr marL="228600" indent="-228600">
              <a:buFont typeface="+mj-lt"/>
              <a:buAutoNum type="arabicPeriod"/>
              <a:defRPr/>
            </a:pPr>
            <a:r>
              <a:rPr lang="en-US" dirty="0"/>
              <a:t>You are employed in a tenure-track (or equivalent) position at an eligible institution as an Assistant Professor by October 1 following the deadline. You should not submit a CAREER proposal if you anticipate that your title will change to Associate Professor </a:t>
            </a:r>
            <a:r>
              <a:rPr lang="en-US" b="1" dirty="0"/>
              <a:t>(either tenure-track or tenured) </a:t>
            </a:r>
            <a:r>
              <a:rPr lang="en-US" dirty="0"/>
              <a:t>on or before the October 1st following the proposal submission deadline.</a:t>
            </a:r>
          </a:p>
          <a:p>
            <a:pPr marL="228600" indent="-228600">
              <a:buAutoNum type="arabicPeriod"/>
              <a:defRPr/>
            </a:pPr>
            <a:r>
              <a:rPr lang="en-US" dirty="0"/>
              <a:t>You have educational responsibilities at the eligible institution.</a:t>
            </a:r>
          </a:p>
          <a:p>
            <a:pPr marL="228600" indent="-228600">
              <a:buFont typeface="+mj-lt"/>
              <a:buAutoNum type="arabicPeriod"/>
              <a:defRPr/>
            </a:pPr>
            <a:r>
              <a:rPr lang="en-US" dirty="0"/>
              <a:t>You have not previously received a CAREER award from NSF.</a:t>
            </a:r>
          </a:p>
          <a:p>
            <a:pPr marL="228600" indent="-228600">
              <a:buFont typeface="+mj-lt"/>
              <a:buAutoNum type="arabicPeriod"/>
              <a:defRPr/>
            </a:pPr>
            <a:r>
              <a:rPr lang="en-US" dirty="0"/>
              <a:t>4.  You have not had more than two CAREER proposals reviewed by NSF. In other words you can apply at most three times to this program.</a:t>
            </a:r>
          </a:p>
          <a:p>
            <a:pPr>
              <a:defRPr/>
            </a:pPr>
            <a:endParaRPr lang="en-US" dirty="0"/>
          </a:p>
          <a:p>
            <a:pPr marL="228600" indent="-228600">
              <a:buFontTx/>
              <a:buAutoNum type="arabicPeriod" startAt="3"/>
              <a:defRPr/>
            </a:pPr>
            <a:endParaRPr lang="en-US" dirty="0"/>
          </a:p>
          <a:p>
            <a:pPr>
              <a:defRPr/>
            </a:pPr>
            <a:endParaRPr 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charset="0"/>
                <a:ea typeface="ＭＳ Ｐゴシック" charset="-128"/>
              </a:defRPr>
            </a:lvl1pPr>
            <a:lvl2pPr marL="742950" indent="-285750" defTabSz="930275">
              <a:spcBef>
                <a:spcPct val="30000"/>
              </a:spcBef>
              <a:defRPr sz="1200">
                <a:solidFill>
                  <a:schemeClr val="tx1"/>
                </a:solidFill>
                <a:latin typeface="Arial" charset="0"/>
                <a:ea typeface="ＭＳ Ｐゴシック" charset="-128"/>
              </a:defRPr>
            </a:lvl2pPr>
            <a:lvl3pPr marL="1143000" indent="-228600" defTabSz="930275">
              <a:spcBef>
                <a:spcPct val="30000"/>
              </a:spcBef>
              <a:defRPr sz="1200">
                <a:solidFill>
                  <a:schemeClr val="tx1"/>
                </a:solidFill>
                <a:latin typeface="Arial" charset="0"/>
                <a:ea typeface="ＭＳ Ｐゴシック" charset="-128"/>
              </a:defRPr>
            </a:lvl3pPr>
            <a:lvl4pPr marL="1600200" indent="-228600" defTabSz="930275">
              <a:spcBef>
                <a:spcPct val="30000"/>
              </a:spcBef>
              <a:defRPr sz="1200">
                <a:solidFill>
                  <a:schemeClr val="tx1"/>
                </a:solidFill>
                <a:latin typeface="Arial" charset="0"/>
                <a:ea typeface="ＭＳ Ｐゴシック" charset="-128"/>
              </a:defRPr>
            </a:lvl4pPr>
            <a:lvl5pPr marL="2057400" indent="-228600" defTabSz="930275">
              <a:spcBef>
                <a:spcPct val="30000"/>
              </a:spcBef>
              <a:defRPr sz="1200">
                <a:solidFill>
                  <a:schemeClr val="tx1"/>
                </a:solidFill>
                <a:latin typeface="Arial" charset="0"/>
                <a:ea typeface="ＭＳ Ｐゴシック" charset="-128"/>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E00D3F5-DDD0-5741-AFCE-49A069AD7A5E}"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dirty="0">
                <a:ea typeface="ＭＳ Ｐゴシック" charset="-128"/>
              </a:rPr>
              <a:t>For a position to be considered a tenure-track-equivalent position, it must meet all of the following requirements: </a:t>
            </a:r>
          </a:p>
          <a:p>
            <a:pPr marL="228600" indent="-228600">
              <a:buFont typeface="+mj-lt"/>
              <a:buAutoNum type="arabicPeriod"/>
            </a:pPr>
            <a:r>
              <a:rPr lang="en-US" altLang="x-none" dirty="0">
                <a:ea typeface="ＭＳ Ｐゴシック" charset="-128"/>
              </a:rPr>
              <a:t>The employee has a continuing appointment that is expected to last the five years of a CAREER grant; </a:t>
            </a:r>
          </a:p>
          <a:p>
            <a:pPr marL="228600" indent="-228600">
              <a:buFont typeface="+mj-lt"/>
              <a:buAutoNum type="arabicPeriod"/>
            </a:pPr>
            <a:r>
              <a:rPr lang="en-US" altLang="x-none" dirty="0">
                <a:ea typeface="ＭＳ Ｐゴシック" charset="-128"/>
              </a:rPr>
              <a:t>The appointment has substantial research </a:t>
            </a:r>
            <a:r>
              <a:rPr lang="en-US" altLang="x-none" i="1" dirty="0">
                <a:ea typeface="ＭＳ Ｐゴシック" charset="-128"/>
              </a:rPr>
              <a:t>and</a:t>
            </a:r>
            <a:r>
              <a:rPr lang="en-US" altLang="x-none" dirty="0">
                <a:ea typeface="ＭＳ Ｐゴシック" charset="-128"/>
              </a:rPr>
              <a:t> educational responsibilities;</a:t>
            </a:r>
          </a:p>
          <a:p>
            <a:pPr marL="228600" indent="-228600">
              <a:buFont typeface="+mj-lt"/>
              <a:buAutoNum type="arabicPeriod"/>
            </a:pPr>
            <a:r>
              <a:rPr lang="en-US" altLang="x-none" dirty="0">
                <a:ea typeface="ＭＳ Ｐゴシック" charset="-128"/>
              </a:rPr>
              <a:t>The proposed project relates to the employee's career goals and job responsibilities as well as to the mission of the department or organization. </a:t>
            </a:r>
          </a:p>
          <a:p>
            <a:pPr marL="228600" indent="-228600">
              <a:buFont typeface="+mj-lt"/>
              <a:buAutoNum type="arabicPeriod"/>
            </a:pPr>
            <a:endParaRPr lang="en-US" altLang="x-none" dirty="0">
              <a:ea typeface="ＭＳ Ｐゴシック" charset="-128"/>
            </a:endParaRPr>
          </a:p>
          <a:p>
            <a:r>
              <a:rPr lang="en-US" altLang="x-none" dirty="0">
                <a:ea typeface="ＭＳ Ｐゴシック" charset="-128"/>
              </a:rPr>
              <a:t>As stated in the Proposal Preparation Instructions, the Departmental Letter must affirm that the investigator's appointment is at an early-career level equivalent to pre-tenure status, and the Departmental Letter must clearly and convincingly demonstrate how the faculty member's appointment satisfies all the above requirements of tenure-track equivalency.</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charset="0"/>
                <a:ea typeface="ＭＳ Ｐゴシック" charset="-128"/>
              </a:defRPr>
            </a:lvl1pPr>
            <a:lvl2pPr marL="742950" indent="-285750" defTabSz="930275">
              <a:defRPr>
                <a:solidFill>
                  <a:schemeClr val="tx1"/>
                </a:solidFill>
                <a:latin typeface="Arial" charset="0"/>
                <a:ea typeface="ＭＳ Ｐゴシック" charset="-128"/>
              </a:defRPr>
            </a:lvl2pPr>
            <a:lvl3pPr marL="1143000" indent="-228600" defTabSz="930275">
              <a:defRPr>
                <a:solidFill>
                  <a:schemeClr val="tx1"/>
                </a:solidFill>
                <a:latin typeface="Arial" charset="0"/>
                <a:ea typeface="ＭＳ Ｐゴシック" charset="-128"/>
              </a:defRPr>
            </a:lvl3pPr>
            <a:lvl4pPr marL="1600200" indent="-228600" defTabSz="930275">
              <a:defRPr>
                <a:solidFill>
                  <a:schemeClr val="tx1"/>
                </a:solidFill>
                <a:latin typeface="Arial" charset="0"/>
                <a:ea typeface="ＭＳ Ｐゴシック" charset="-128"/>
              </a:defRPr>
            </a:lvl4pPr>
            <a:lvl5pPr marL="2057400" indent="-228600" defTabSz="930275">
              <a:defRPr>
                <a:solidFill>
                  <a:schemeClr val="tx1"/>
                </a:solidFill>
                <a:latin typeface="Arial" charset="0"/>
                <a:ea typeface="ＭＳ Ｐゴシック" charset="-128"/>
              </a:defRPr>
            </a:lvl5pPr>
            <a:lvl6pPr marL="2514600" indent="-228600" defTabSz="93027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027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027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0275" eaLnBrk="0" fontAlgn="base" hangingPunct="0">
              <a:spcBef>
                <a:spcPct val="0"/>
              </a:spcBef>
              <a:spcAft>
                <a:spcPct val="0"/>
              </a:spcAft>
              <a:defRPr>
                <a:solidFill>
                  <a:schemeClr val="tx1"/>
                </a:solidFill>
                <a:latin typeface="Arial" charset="0"/>
                <a:ea typeface="ＭＳ Ｐゴシック" charset="-128"/>
              </a:defRPr>
            </a:lvl9pPr>
          </a:lstStyle>
          <a:p>
            <a:fld id="{80F953F2-3CDA-2B48-B651-CC356594ECC3}"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52400"/>
            <a:ext cx="7772400" cy="685800"/>
          </a:xfrm>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16251F25-5210-0547-ADE7-36F64A750299}" type="slidenum">
              <a:rPr lang="en-US" altLang="en-US"/>
              <a:pPr>
                <a:defRPr/>
              </a:pPr>
              <a:t>‹#›</a:t>
            </a:fld>
            <a:endParaRPr lang="en-US" altLang="en-US"/>
          </a:p>
        </p:txBody>
      </p:sp>
    </p:spTree>
    <p:extLst>
      <p:ext uri="{BB962C8B-B14F-4D97-AF65-F5344CB8AC3E}">
        <p14:creationId xmlns:p14="http://schemas.microsoft.com/office/powerpoint/2010/main" val="15016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sz="1200" b="1" baseline="0" dirty="0" smtClean="0">
                <a:solidFill>
                  <a:srgbClr val="000090"/>
                </a:solidFill>
                <a:latin typeface="Arial" panose="020B0604020202020204" pitchFamily="34" charset="0"/>
                <a:ea typeface="ＭＳ Ｐゴシック" panose="020B0600070205080204" pitchFamily="34" charset="-128"/>
              </a:defRPr>
            </a:lvl1pPr>
          </a:lstStyle>
          <a:p>
            <a:pPr>
              <a:defRPr/>
            </a:pPr>
            <a:r>
              <a:rPr lang="en-US" altLang="en-US"/>
              <a:t>Website: </a:t>
            </a:r>
            <a:r>
              <a:rPr lang="en-US" altLang="en-US" err="1"/>
              <a:t>nsf.gov</a:t>
            </a:r>
            <a:r>
              <a:rPr lang="en-US" altLang="en-US"/>
              <a:t>/career</a:t>
            </a:r>
            <a:endParaRPr lang="en-US" altLang="en-US" b="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lgn="ctr">
              <a:defRPr sz="1200" b="1" baseline="0" dirty="0" smtClean="0">
                <a:solidFill>
                  <a:srgbClr val="000090"/>
                </a:solidFill>
                <a:latin typeface="Arial" panose="020B0604020202020204" pitchFamily="34" charset="0"/>
                <a:ea typeface="ＭＳ Ｐゴシック" panose="020B0600070205080204" pitchFamily="34" charset="-128"/>
              </a:defRPr>
            </a:lvl1pPr>
          </a:lstStyle>
          <a:p>
            <a:pPr>
              <a:defRPr/>
            </a:pPr>
            <a:r>
              <a:rPr lang="en-US" altLang="en-US"/>
              <a:t>CAREER Solicitation (NSF 17-537)</a:t>
            </a:r>
            <a:endParaRPr lang="en-US" altLang="en-US" b="0"/>
          </a:p>
          <a:p>
            <a:pPr>
              <a:defRPr/>
            </a:pPr>
            <a:endParaRPr lang="en-US" b="0">
              <a:solidFill>
                <a:schemeClr val="tx1"/>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026489-6B9C-F743-B841-C82848F186DC}" type="slidenum">
              <a:rPr lang="en-US"/>
              <a:pPr>
                <a:defRPr/>
              </a:pPr>
              <a:t>‹#›</a:t>
            </a:fld>
            <a:endParaRPr lang="en-US"/>
          </a:p>
        </p:txBody>
      </p:sp>
    </p:spTree>
    <p:extLst>
      <p:ext uri="{BB962C8B-B14F-4D97-AF65-F5344CB8AC3E}">
        <p14:creationId xmlns:p14="http://schemas.microsoft.com/office/powerpoint/2010/main" val="189104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nsf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ln w="28575">
            <a:solidFill>
              <a:schemeClr val="tx1"/>
            </a:solidFill>
          </a:ln>
        </p:spPr>
        <p:txBody>
          <a:bodyPr>
            <a:normAutofit/>
          </a:bodyPr>
          <a:lstStyle>
            <a:lvl1pPr>
              <a:defRPr sz="3600">
                <a:solidFill>
                  <a:schemeClr val="tx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228600" y="1066800"/>
            <a:ext cx="8686800" cy="5410200"/>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200">
                <a:latin typeface="Arial" pitchFamily="34" charset="0"/>
                <a:cs typeface="Arial" pitchFamily="34" charset="0"/>
              </a:defRPr>
            </a:lvl3pPr>
            <a:lvl4pPr>
              <a:defRPr>
                <a:latin typeface="Arial" pitchFamily="34" charset="0"/>
                <a:cs typeface="Arial" pitchFamily="34" charset="0"/>
              </a:defRPr>
            </a:lvl4pPr>
            <a:lvl5pP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6858000" y="6492875"/>
            <a:ext cx="2133600" cy="365125"/>
          </a:xfrm>
        </p:spPr>
        <p:txBody>
          <a:bodyPr/>
          <a:lstStyle>
            <a:lvl1pPr>
              <a:defRPr>
                <a:solidFill>
                  <a:srgbClr val="969696"/>
                </a:solidFill>
              </a:defRPr>
            </a:lvl1pPr>
          </a:lstStyle>
          <a:p>
            <a:pPr>
              <a:defRPr/>
            </a:pPr>
            <a:fld id="{E4FA8F11-46E8-964C-AD51-9A4B5955F666}" type="slidenum">
              <a:rPr lang="en-US" altLang="en-US"/>
              <a:pPr>
                <a:defRPr/>
              </a:pPr>
              <a:t>‹#›</a:t>
            </a:fld>
            <a:endParaRPr lang="en-US" altLang="en-US"/>
          </a:p>
        </p:txBody>
      </p:sp>
    </p:spTree>
    <p:extLst>
      <p:ext uri="{BB962C8B-B14F-4D97-AF65-F5344CB8AC3E}">
        <p14:creationId xmlns:p14="http://schemas.microsoft.com/office/powerpoint/2010/main" val="140474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685800"/>
          </a:xfrm>
        </p:spPr>
        <p:txBody>
          <a:bodyPr anchor="t">
            <a:normAutofit/>
          </a:bodyPr>
          <a:lstStyle>
            <a:lvl1pPr algn="ctr">
              <a:defRPr sz="3200" b="1" cap="none" baseline="0"/>
            </a:lvl1pPr>
          </a:lstStyle>
          <a:p>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621F330-CE74-CA4B-A8D2-85E6074A20EF}" type="slidenum">
              <a:rPr lang="en-US" altLang="en-US"/>
              <a:pPr>
                <a:defRPr/>
              </a:pPr>
              <a:t>‹#›</a:t>
            </a:fld>
            <a:endParaRPr lang="en-US" altLang="en-US"/>
          </a:p>
        </p:txBody>
      </p:sp>
    </p:spTree>
    <p:extLst>
      <p:ext uri="{BB962C8B-B14F-4D97-AF65-F5344CB8AC3E}">
        <p14:creationId xmlns:p14="http://schemas.microsoft.com/office/powerpoint/2010/main" val="469062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nsf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userDrawn="1"/>
        </p:nvSpPr>
        <p:spPr bwMode="auto">
          <a:xfrm>
            <a:off x="76200" y="658336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defRPr/>
            </a:pPr>
            <a:r>
              <a:rPr lang="en-US" altLang="en-US" sz="1200">
                <a:solidFill>
                  <a:srgbClr val="969696"/>
                </a:solidFill>
                <a:cs typeface="Arial" pitchFamily="34" charset="0"/>
              </a:rPr>
              <a:t>NSF CAREER Program</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B873D52A-E930-D045-AC79-BAF8E527F6CF}" type="slidenum">
              <a:rPr lang="en-US" altLang="en-US"/>
              <a:pPr>
                <a:defRPr/>
              </a:pPr>
              <a:t>‹#›</a:t>
            </a:fld>
            <a:endParaRPr lang="en-US" altLang="en-US"/>
          </a:p>
        </p:txBody>
      </p:sp>
    </p:spTree>
    <p:extLst>
      <p:ext uri="{BB962C8B-B14F-4D97-AF65-F5344CB8AC3E}">
        <p14:creationId xmlns:p14="http://schemas.microsoft.com/office/powerpoint/2010/main" val="44284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929995D7-D689-AB4B-B2DB-12D0C23B5779}" type="slidenum">
              <a:rPr lang="en-US" altLang="en-US"/>
              <a:pPr>
                <a:defRPr/>
              </a:pPr>
              <a:t>‹#›</a:t>
            </a:fld>
            <a:endParaRPr lang="en-US" altLang="en-US"/>
          </a:p>
        </p:txBody>
      </p:sp>
    </p:spTree>
    <p:extLst>
      <p:ext uri="{BB962C8B-B14F-4D97-AF65-F5344CB8AC3E}">
        <p14:creationId xmlns:p14="http://schemas.microsoft.com/office/powerpoint/2010/main" val="113389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762000"/>
          </a:xfrm>
          <a:solidFill>
            <a:srgbClr val="FFFFCC"/>
          </a:solidFill>
          <a:ln>
            <a:solidFill>
              <a:schemeClr val="tx1"/>
            </a:solidFill>
          </a:ln>
        </p:spPr>
        <p:txBody>
          <a:bodyPr>
            <a:normAutofit/>
          </a:bodyPr>
          <a:lstStyle>
            <a:lvl1pPr>
              <a:defRPr sz="3600">
                <a:solidFill>
                  <a:schemeClr val="tx1"/>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47FFA53E-9261-7744-AD62-A4F9909B0B64}" type="slidenum">
              <a:rPr lang="en-US" altLang="en-US"/>
              <a:pPr>
                <a:defRPr/>
              </a:pPr>
              <a:t>‹#›</a:t>
            </a:fld>
            <a:endParaRPr lang="en-US" altLang="en-US"/>
          </a:p>
        </p:txBody>
      </p:sp>
    </p:spTree>
    <p:extLst>
      <p:ext uri="{BB962C8B-B14F-4D97-AF65-F5344CB8AC3E}">
        <p14:creationId xmlns:p14="http://schemas.microsoft.com/office/powerpoint/2010/main" val="91775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nsf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userDrawn="1"/>
        </p:nvSpPr>
        <p:spPr bwMode="auto">
          <a:xfrm>
            <a:off x="76200" y="658336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defRPr/>
            </a:pPr>
            <a:r>
              <a:rPr lang="en-US" altLang="en-US" sz="1200">
                <a:solidFill>
                  <a:srgbClr val="969696"/>
                </a:solidFill>
                <a:cs typeface="Arial" pitchFamily="34" charset="0"/>
              </a:rPr>
              <a:t>NSF CAREER Program</a:t>
            </a:r>
          </a:p>
        </p:txBody>
      </p:sp>
      <p:sp>
        <p:nvSpPr>
          <p:cNvPr id="4" name="Slide Number Placeholder 3"/>
          <p:cNvSpPr>
            <a:spLocks noGrp="1"/>
          </p:cNvSpPr>
          <p:nvPr>
            <p:ph type="sldNum" sz="quarter" idx="10"/>
          </p:nvPr>
        </p:nvSpPr>
        <p:spPr/>
        <p:txBody>
          <a:bodyPr/>
          <a:lstStyle>
            <a:lvl1pPr>
              <a:defRPr/>
            </a:lvl1pPr>
          </a:lstStyle>
          <a:p>
            <a:pPr>
              <a:defRPr/>
            </a:pPr>
            <a:fld id="{F77A614A-D251-994E-B0E4-37E22FE99803}" type="slidenum">
              <a:rPr lang="en-US" altLang="en-US"/>
              <a:pPr>
                <a:defRPr/>
              </a:pPr>
              <a:t>‹#›</a:t>
            </a:fld>
            <a:endParaRPr lang="en-US" altLang="en-US"/>
          </a:p>
        </p:txBody>
      </p:sp>
    </p:spTree>
    <p:extLst>
      <p:ext uri="{BB962C8B-B14F-4D97-AF65-F5344CB8AC3E}">
        <p14:creationId xmlns:p14="http://schemas.microsoft.com/office/powerpoint/2010/main" val="1259342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9762"/>
          </a:xfrm>
        </p:spPr>
        <p:txBody>
          <a:bodyPr/>
          <a:lstStyle/>
          <a:p>
            <a:r>
              <a:rPr lang="en-US"/>
              <a:t>Click to edit Master title style</a:t>
            </a:r>
          </a:p>
        </p:txBody>
      </p:sp>
      <p:sp>
        <p:nvSpPr>
          <p:cNvPr id="3" name="Content Placeholder 2"/>
          <p:cNvSpPr>
            <a:spLocks noGrp="1"/>
          </p:cNvSpPr>
          <p:nvPr>
            <p:ph idx="1"/>
          </p:nvPr>
        </p:nvSpPr>
        <p:spPr>
          <a:xfrm>
            <a:off x="228600" y="1066800"/>
            <a:ext cx="8763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6CB76BF-BDEE-AD47-B175-018B78158EE8}" type="slidenum">
              <a:rPr lang="en-US" altLang="en-US"/>
              <a:pPr>
                <a:defRPr/>
              </a:pPr>
              <a:t>‹#›</a:t>
            </a:fld>
            <a:endParaRPr lang="en-US" altLang="en-US"/>
          </a:p>
        </p:txBody>
      </p:sp>
    </p:spTree>
    <p:extLst>
      <p:ext uri="{BB962C8B-B14F-4D97-AF65-F5344CB8AC3E}">
        <p14:creationId xmlns:p14="http://schemas.microsoft.com/office/powerpoint/2010/main" val="142615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7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274638"/>
            <a:ext cx="7772400" cy="639762"/>
          </a:xfrm>
          <a:prstGeom prst="rect">
            <a:avLst/>
          </a:prstGeom>
          <a:solidFill>
            <a:srgbClr val="FFFFCC"/>
          </a:solidFill>
          <a:ln w="28575">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28600" y="1066800"/>
            <a:ext cx="876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934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latin typeface="Arial" panose="020B0604020202020204" pitchFamily="34" charset="0"/>
                <a:ea typeface="ＭＳ Ｐゴシック" panose="020B0600070205080204" pitchFamily="34" charset="-128"/>
              </a:defRPr>
            </a:lvl1pPr>
          </a:lstStyle>
          <a:p>
            <a:pPr>
              <a:defRPr/>
            </a:pPr>
            <a:fld id="{0A2CFAB2-0B67-A442-BB03-0E8419F551CF}" type="slidenum">
              <a:rPr lang="en-US" altLang="en-US"/>
              <a:pPr>
                <a:defRPr/>
              </a:pPr>
              <a:t>‹#›</a:t>
            </a:fld>
            <a:endParaRPr lang="en-US" altLang="en-US"/>
          </a:p>
        </p:txBody>
      </p:sp>
      <p:pic>
        <p:nvPicPr>
          <p:cNvPr id="1029" name="Picture 7" descr="nsf4c"/>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 Box 7"/>
          <p:cNvSpPr txBox="1">
            <a:spLocks noChangeArrowheads="1"/>
          </p:cNvSpPr>
          <p:nvPr userDrawn="1"/>
        </p:nvSpPr>
        <p:spPr bwMode="auto">
          <a:xfrm>
            <a:off x="76200" y="658336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defRPr/>
            </a:pPr>
            <a:r>
              <a:rPr lang="en-US" altLang="en-US" sz="1200">
                <a:solidFill>
                  <a:srgbClr val="969696"/>
                </a:solidFill>
                <a:cs typeface="Arial" pitchFamily="34" charset="0"/>
              </a:rPr>
              <a:t>NSF CAREER Program</a:t>
            </a:r>
          </a:p>
        </p:txBody>
      </p:sp>
    </p:spTree>
  </p:cSld>
  <p:clrMap bg1="lt1" tx1="dk1" bg2="lt2" tx2="dk2" accent1="accent1" accent2="accent2" accent3="accent3" accent4="accent4" accent5="accent5" accent6="accent6" hlink="hlink" folHlink="folHlink"/>
  <p:sldLayoutIdLst>
    <p:sldLayoutId id="2147483905" r:id="rId1"/>
    <p:sldLayoutId id="2147483910" r:id="rId2"/>
    <p:sldLayoutId id="2147483906" r:id="rId3"/>
    <p:sldLayoutId id="2147483911" r:id="rId4"/>
    <p:sldLayoutId id="2147483907" r:id="rId5"/>
    <p:sldLayoutId id="2147483908" r:id="rId6"/>
    <p:sldLayoutId id="2147483912" r:id="rId7"/>
    <p:sldLayoutId id="2147483909" r:id="rId8"/>
    <p:sldLayoutId id="2147483913" r:id="rId9"/>
    <p:sldLayoutId id="2147483914" r:id="rId10"/>
  </p:sldLayoutIdLst>
  <p:hf hdr="0" ftr="0" dt="0"/>
  <p:txStyles>
    <p:titleStyle>
      <a:lvl1pPr algn="ctr" rtl="0" eaLnBrk="0" fontAlgn="base" hangingPunct="0">
        <a:spcBef>
          <a:spcPct val="0"/>
        </a:spcBef>
        <a:spcAft>
          <a:spcPct val="0"/>
        </a:spcAft>
        <a:defRPr sz="32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3200">
          <a:solidFill>
            <a:schemeClr val="tx1"/>
          </a:solidFill>
          <a:latin typeface="Arial"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3200">
          <a:solidFill>
            <a:schemeClr val="tx1"/>
          </a:solidFill>
          <a:latin typeface="Arial"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3200">
          <a:solidFill>
            <a:schemeClr val="tx1"/>
          </a:solidFill>
          <a:latin typeface="Arial"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3200">
          <a:solidFill>
            <a:schemeClr val="tx1"/>
          </a:solidFill>
          <a:latin typeface="Arial" pitchFamily="34" charset="0"/>
          <a:ea typeface="ＭＳ Ｐゴシック" pitchFamily="-105" charset="-128"/>
          <a:cs typeface="ＭＳ Ｐゴシック" pitchFamily="-105" charset="-128"/>
        </a:defRPr>
      </a:lvl5pPr>
      <a:lvl6pPr marL="457200" algn="ctr" rtl="0" fontAlgn="base">
        <a:spcBef>
          <a:spcPct val="0"/>
        </a:spcBef>
        <a:spcAft>
          <a:spcPct val="0"/>
        </a:spcAft>
        <a:defRPr sz="3200">
          <a:solidFill>
            <a:schemeClr val="tx1"/>
          </a:solidFill>
          <a:latin typeface="Arial" pitchFamily="34" charset="0"/>
        </a:defRPr>
      </a:lvl6pPr>
      <a:lvl7pPr marL="914400" algn="ctr" rtl="0" fontAlgn="base">
        <a:spcBef>
          <a:spcPct val="0"/>
        </a:spcBef>
        <a:spcAft>
          <a:spcPct val="0"/>
        </a:spcAft>
        <a:defRPr sz="3200">
          <a:solidFill>
            <a:schemeClr val="tx1"/>
          </a:solidFill>
          <a:latin typeface="Arial" pitchFamily="34" charset="0"/>
        </a:defRPr>
      </a:lvl7pPr>
      <a:lvl8pPr marL="1371600" algn="ctr" rtl="0" fontAlgn="base">
        <a:spcBef>
          <a:spcPct val="0"/>
        </a:spcBef>
        <a:spcAft>
          <a:spcPct val="0"/>
        </a:spcAft>
        <a:defRPr sz="3200">
          <a:solidFill>
            <a:schemeClr val="tx1"/>
          </a:solidFill>
          <a:latin typeface="Arial" pitchFamily="34" charset="0"/>
        </a:defRPr>
      </a:lvl8pPr>
      <a:lvl9pPr marL="1828800" algn="ctr" rtl="0" fontAlgn="base">
        <a:spcBef>
          <a:spcPct val="0"/>
        </a:spcBef>
        <a:spcAft>
          <a:spcPct val="0"/>
        </a:spcAft>
        <a:defRPr sz="32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Arial" pitchFamily="-105"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pitchFamily="-105"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pitchFamily="-105"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pitchFamily="-105"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pitchFamily="-105"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nsf.gov/pubs/2017/nsf17050/nsf17050.jsp#q2" TargetMode="External"/><Relationship Id="rId5" Type="http://schemas.openxmlformats.org/officeDocument/2006/relationships/hyperlink" Target="https://www.nsf.gov/pubs/2017/nsf17537/nsf17537.htm"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hyperlink" Target="http://www.nsf.gov/crssprgm/career/contacts.jsp"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hart" Target="../charts/chart2.xml"/><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hyperlink" Target="http://www.nsf.gov/career"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www.nsf.gov"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ctrTitle"/>
          </p:nvPr>
        </p:nvSpPr>
        <p:spPr>
          <a:xfrm>
            <a:off x="990600" y="228600"/>
            <a:ext cx="7391400" cy="2362200"/>
          </a:xfrm>
        </p:spPr>
        <p:txBody>
          <a:bodyPr/>
          <a:lstStyle/>
          <a:p>
            <a:pPr eaLnBrk="1" hangingPunct="1"/>
            <a:br>
              <a:rPr lang="en-US" altLang="en-US" sz="3600">
                <a:ea typeface="ＭＳ Ｐゴシック" charset="-128"/>
              </a:rPr>
            </a:br>
            <a:r>
              <a:rPr lang="en-US" altLang="en-US" sz="3600">
                <a:ea typeface="ＭＳ Ｐゴシック" charset="-128"/>
              </a:rPr>
              <a:t>Faculty Early Career Development (CAREER) Program</a:t>
            </a:r>
            <a:br>
              <a:rPr lang="en-US" altLang="en-US" sz="3600">
                <a:ea typeface="ＭＳ Ｐゴシック" charset="-128"/>
              </a:rPr>
            </a:br>
            <a:br>
              <a:rPr lang="en-US" altLang="en-US" sz="2900">
                <a:ea typeface="ＭＳ Ｐゴシック" charset="-128"/>
              </a:rPr>
            </a:br>
            <a:endParaRPr lang="en-US" altLang="en-US" sz="2900">
              <a:solidFill>
                <a:srgbClr val="FF0000"/>
              </a:solidFill>
              <a:ea typeface="ＭＳ Ｐゴシック" charset="-128"/>
            </a:endParaRPr>
          </a:p>
        </p:txBody>
      </p:sp>
      <p:sp>
        <p:nvSpPr>
          <p:cNvPr id="9219" name="Title 1"/>
          <p:cNvSpPr>
            <a:spLocks/>
          </p:cNvSpPr>
          <p:nvPr/>
        </p:nvSpPr>
        <p:spPr bwMode="auto">
          <a:xfrm>
            <a:off x="457200" y="4191000"/>
            <a:ext cx="8153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2200" dirty="0">
              <a:ea typeface="ＭＳ Ｐゴシック" charset="-128"/>
            </a:endParaRPr>
          </a:p>
          <a:p>
            <a:pPr algn="ctr" eaLnBrk="1" hangingPunct="1">
              <a:spcBef>
                <a:spcPct val="0"/>
              </a:spcBef>
              <a:buFontTx/>
              <a:buNone/>
            </a:pPr>
            <a:r>
              <a:rPr lang="en-US" altLang="en-US" sz="2200" dirty="0">
                <a:ea typeface="ＭＳ Ｐゴシック" charset="-128"/>
              </a:rPr>
              <a:t>CAREER Proposal Writing Workshop</a:t>
            </a:r>
          </a:p>
          <a:p>
            <a:pPr algn="ctr" eaLnBrk="1" hangingPunct="1">
              <a:spcBef>
                <a:spcPct val="0"/>
              </a:spcBef>
              <a:buFontTx/>
              <a:buNone/>
            </a:pPr>
            <a:r>
              <a:rPr lang="en-US" altLang="en-US" sz="2200" dirty="0">
                <a:ea typeface="ＭＳ Ｐゴシック" charset="-128"/>
              </a:rPr>
              <a:t>Directorate for Computer &amp; Information Science &amp; Engineering</a:t>
            </a:r>
          </a:p>
          <a:p>
            <a:pPr algn="ctr" eaLnBrk="1" hangingPunct="1">
              <a:spcBef>
                <a:spcPct val="0"/>
              </a:spcBef>
              <a:buFontTx/>
              <a:buNone/>
            </a:pPr>
            <a:endParaRPr lang="en-US" altLang="en-US" sz="2000" dirty="0">
              <a:ea typeface="ＭＳ Ｐゴシック" charset="-128"/>
            </a:endParaRPr>
          </a:p>
          <a:p>
            <a:pPr algn="ctr" eaLnBrk="1" hangingPunct="1">
              <a:spcBef>
                <a:spcPct val="0"/>
              </a:spcBef>
              <a:buFontTx/>
              <a:buNone/>
            </a:pPr>
            <a:r>
              <a:rPr lang="en-US" altLang="en-US" sz="2000" dirty="0">
                <a:ea typeface="ＭＳ Ｐゴシック" charset="-128"/>
              </a:rPr>
              <a:t>March 20, 2017</a:t>
            </a:r>
            <a:br>
              <a:rPr lang="en-US" altLang="en-US" sz="2000" dirty="0">
                <a:ea typeface="ＭＳ Ｐゴシック" charset="-128"/>
              </a:rPr>
            </a:br>
            <a:endParaRPr lang="en-US" altLang="en-US" sz="2000" dirty="0">
              <a:ea typeface="ＭＳ Ｐゴシック" charset="-128"/>
            </a:endParaRPr>
          </a:p>
        </p:txBody>
      </p:sp>
      <p:sp>
        <p:nvSpPr>
          <p:cNvPr id="9220" name="TextBox 3"/>
          <p:cNvSpPr txBox="1">
            <a:spLocks noChangeArrowheads="1"/>
          </p:cNvSpPr>
          <p:nvPr/>
        </p:nvSpPr>
        <p:spPr bwMode="auto">
          <a:xfrm>
            <a:off x="1219200" y="2667000"/>
            <a:ext cx="7162800" cy="15081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a:spcBef>
                <a:spcPct val="0"/>
              </a:spcBef>
              <a:buFontTx/>
              <a:buNone/>
            </a:pPr>
            <a:r>
              <a:rPr lang="en-US" altLang="en-US" dirty="0">
                <a:solidFill>
                  <a:srgbClr val="FF0000"/>
                </a:solidFill>
                <a:ea typeface="ＭＳ Ｐゴシック" charset="-128"/>
              </a:rPr>
              <a:t>Program Solicitation – NSF 17-537</a:t>
            </a:r>
          </a:p>
          <a:p>
            <a:pPr algn="ctr">
              <a:spcBef>
                <a:spcPct val="0"/>
              </a:spcBef>
              <a:buFontTx/>
              <a:buNone/>
            </a:pPr>
            <a:r>
              <a:rPr lang="en-US" altLang="en-US" sz="2000" dirty="0">
                <a:ea typeface="ＭＳ Ｐゴシック" charset="-128"/>
                <a:hlinkClick r:id="rId5"/>
              </a:rPr>
              <a:t>https://www.nsf.gov/pubs/2017/nsf17537/nsf17537.htm</a:t>
            </a:r>
            <a:endParaRPr lang="en-US" altLang="en-US" sz="2000" dirty="0">
              <a:ea typeface="ＭＳ Ｐゴシック" charset="-128"/>
            </a:endParaRPr>
          </a:p>
          <a:p>
            <a:pPr algn="ctr">
              <a:spcBef>
                <a:spcPct val="0"/>
              </a:spcBef>
              <a:buFontTx/>
              <a:buNone/>
            </a:pPr>
            <a:r>
              <a:rPr lang="en-US" altLang="en-US" sz="2000" dirty="0">
                <a:ea typeface="ＭＳ Ｐゴシック" charset="-128"/>
              </a:rPr>
              <a:t>FAQ – NSF 17-050 </a:t>
            </a:r>
          </a:p>
          <a:p>
            <a:pPr algn="ctr">
              <a:spcBef>
                <a:spcPct val="0"/>
              </a:spcBef>
              <a:buFontTx/>
              <a:buNone/>
            </a:pPr>
            <a:r>
              <a:rPr lang="en-US" altLang="en-US" sz="2000" dirty="0">
                <a:ea typeface="ＭＳ Ｐゴシック" charset="-128"/>
                <a:hlinkClick r:id="rId6"/>
              </a:rPr>
              <a:t>https://www.nsf.gov/pubs/2017/nsf17050/nsf17050.jsp#q2</a:t>
            </a:r>
            <a:endParaRPr lang="en-US" altLang="en-US" sz="2000" dirty="0">
              <a:ea typeface="ＭＳ Ｐゴシック" charset="-128"/>
            </a:endParaRPr>
          </a:p>
        </p:txBody>
      </p:sp>
      <p:pic>
        <p:nvPicPr>
          <p:cNvPr id="9221" name="Picture 6" descr="C:\Documents and Settings\dlockhar\My Documents\My Pictures\NSF Logo 1.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8940E6FC-1411-BB4B-9A56-02EFD9530761}" type="slidenum">
              <a:rPr lang="en-US" altLang="en-US" sz="1200">
                <a:solidFill>
                  <a:srgbClr val="898989"/>
                </a:solidFill>
                <a:ea typeface="ＭＳ Ｐゴシック" charset="-128"/>
              </a:rPr>
              <a:pPr>
                <a:spcBef>
                  <a:spcPct val="0"/>
                </a:spcBef>
                <a:buFontTx/>
                <a:buNone/>
              </a:pPr>
              <a:t>1</a:t>
            </a:fld>
            <a:endParaRPr lang="en-US" altLang="en-US" sz="1200">
              <a:solidFill>
                <a:srgbClr val="898989"/>
              </a:solidFill>
              <a:ea typeface="ＭＳ Ｐゴシック" charset="-12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380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3D609E1E-8CFB-324C-A93E-7949459ED50E}" type="slidenum">
              <a:rPr lang="en-US" altLang="en-US" sz="1200">
                <a:solidFill>
                  <a:srgbClr val="969696"/>
                </a:solidFill>
                <a:ea typeface="ＭＳ Ｐゴシック" charset="-128"/>
              </a:rPr>
              <a:pPr>
                <a:spcBef>
                  <a:spcPct val="0"/>
                </a:spcBef>
                <a:buFontTx/>
                <a:buNone/>
              </a:pPr>
              <a:t>10</a:t>
            </a:fld>
            <a:endParaRPr lang="en-US" altLang="en-US" sz="1200">
              <a:solidFill>
                <a:srgbClr val="969696"/>
              </a:solidFill>
              <a:ea typeface="ＭＳ Ｐゴシック" charset="-128"/>
            </a:endParaRPr>
          </a:p>
        </p:txBody>
      </p:sp>
      <p:sp>
        <p:nvSpPr>
          <p:cNvPr id="13315" name="Rectangle 2"/>
          <p:cNvSpPr>
            <a:spLocks noGrp="1" noChangeArrowheads="1"/>
          </p:cNvSpPr>
          <p:nvPr>
            <p:ph type="title"/>
          </p:nvPr>
        </p:nvSpPr>
        <p:spPr>
          <a:xfrm>
            <a:off x="1676400" y="304800"/>
            <a:ext cx="5715000" cy="609600"/>
          </a:xfrm>
        </p:spPr>
        <p:txBody>
          <a:bodyPr>
            <a:normAutofit fontScale="90000"/>
          </a:bodyPr>
          <a:lstStyle/>
          <a:p>
            <a:pPr eaLnBrk="1" hangingPunct="1">
              <a:defRPr/>
            </a:pPr>
            <a:r>
              <a:rPr lang="en-US" altLang="en-US">
                <a:ea typeface="ＭＳ Ｐゴシック" pitchFamily="34" charset="-128"/>
              </a:rPr>
              <a:t>Institutional Eligibility</a:t>
            </a:r>
          </a:p>
        </p:txBody>
      </p:sp>
      <p:sp>
        <p:nvSpPr>
          <p:cNvPr id="27652" name="Rectangle 3"/>
          <p:cNvSpPr>
            <a:spLocks noGrp="1" noChangeArrowheads="1"/>
          </p:cNvSpPr>
          <p:nvPr>
            <p:ph idx="1"/>
          </p:nvPr>
        </p:nvSpPr>
        <p:spPr>
          <a:xfrm>
            <a:off x="228600" y="1371600"/>
            <a:ext cx="8915400" cy="5257800"/>
          </a:xfrm>
        </p:spPr>
        <p:txBody>
          <a:bodyPr/>
          <a:lstStyle/>
          <a:p>
            <a:pPr eaLnBrk="1" hangingPunct="1">
              <a:lnSpc>
                <a:spcPct val="90000"/>
              </a:lnSpc>
            </a:pPr>
            <a:r>
              <a:rPr lang="en-US" altLang="en-US">
                <a:latin typeface="Arial" charset="0"/>
                <a:ea typeface="ＭＳ Ｐゴシック" charset="-128"/>
              </a:rPr>
              <a:t>Academic institutions in the U.S., its territories or possessions, and the Commonwealth of Puerto Rico that award degrees in fields supported by NSF</a:t>
            </a:r>
          </a:p>
          <a:p>
            <a:pPr eaLnBrk="1" hangingPunct="1">
              <a:lnSpc>
                <a:spcPct val="90000"/>
              </a:lnSpc>
            </a:pPr>
            <a:endParaRPr lang="en-US" altLang="en-US" sz="1200">
              <a:latin typeface="Arial" charset="0"/>
              <a:ea typeface="ＭＳ Ｐゴシック" charset="-128"/>
            </a:endParaRPr>
          </a:p>
          <a:p>
            <a:pPr eaLnBrk="1" hangingPunct="1">
              <a:lnSpc>
                <a:spcPct val="90000"/>
              </a:lnSpc>
            </a:pPr>
            <a:r>
              <a:rPr lang="en-US" altLang="en-US">
                <a:latin typeface="Arial" charset="0"/>
                <a:ea typeface="ＭＳ Ｐゴシック" charset="-128"/>
              </a:rPr>
              <a:t>Non-profit, non-degree-granting organizations such as museums, observatories or research labs may also be eligible to submit proposals, if the eligibility requirements of the PI's position are satisfied</a:t>
            </a:r>
          </a:p>
          <a:p>
            <a:pPr eaLnBrk="1" hangingPunct="1">
              <a:lnSpc>
                <a:spcPct val="90000"/>
              </a:lnSpc>
            </a:pPr>
            <a:endParaRPr lang="en-US" altLang="en-US" sz="1200">
              <a:latin typeface="Arial" charset="0"/>
              <a:ea typeface="ＭＳ Ｐゴシック" charset="-128"/>
            </a:endParaRPr>
          </a:p>
          <a:p>
            <a:pPr eaLnBrk="1" hangingPunct="1">
              <a:lnSpc>
                <a:spcPct val="90000"/>
              </a:lnSpc>
            </a:pPr>
            <a:r>
              <a:rPr lang="en-US" altLang="en-US">
                <a:latin typeface="Arial" charset="0"/>
                <a:ea typeface="ＭＳ Ｐゴシック" charset="-128"/>
              </a:rPr>
              <a:t>NSF encourages proposals from different institutional types, including Minority Serving and Undergraduate Institutions</a:t>
            </a:r>
            <a:endParaRPr lang="en-US" altLang="en-US">
              <a:latin typeface="Calibri" charset="0"/>
              <a:ea typeface="Arial" charset="0"/>
              <a:cs typeface="Arial" charset="0"/>
            </a:endParaRPr>
          </a:p>
        </p:txBody>
      </p:sp>
      <p:pic>
        <p:nvPicPr>
          <p:cNvPr id="27653"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98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
          </p:nvPr>
        </p:nvSpPr>
        <p:spPr>
          <a:xfrm>
            <a:off x="381000" y="1143000"/>
            <a:ext cx="8153400" cy="5410200"/>
          </a:xfrm>
        </p:spPr>
        <p:txBody>
          <a:bodyPr/>
          <a:lstStyle/>
          <a:p>
            <a:pPr>
              <a:spcBef>
                <a:spcPct val="50000"/>
              </a:spcBef>
              <a:buFontTx/>
              <a:buChar char="•"/>
              <a:defRPr/>
            </a:pPr>
            <a:r>
              <a:rPr lang="en-US" dirty="0">
                <a:latin typeface="+mj-lt"/>
              </a:rPr>
              <a:t>Numbers of submitted CAREER proposals vary widely across NSF </a:t>
            </a:r>
          </a:p>
          <a:p>
            <a:pPr>
              <a:spcBef>
                <a:spcPct val="50000"/>
              </a:spcBef>
              <a:buFontTx/>
              <a:buChar char="•"/>
              <a:defRPr/>
            </a:pPr>
            <a:r>
              <a:rPr lang="en-US" dirty="0">
                <a:latin typeface="+mj-lt"/>
              </a:rPr>
              <a:t>Review and funding methods vary according to Directorate and Division practices</a:t>
            </a:r>
          </a:p>
          <a:p>
            <a:pPr>
              <a:spcBef>
                <a:spcPct val="50000"/>
              </a:spcBef>
              <a:buFontTx/>
              <a:buChar char="•"/>
              <a:defRPr/>
            </a:pPr>
            <a:r>
              <a:rPr lang="en-US" dirty="0">
                <a:latin typeface="+mj-lt"/>
              </a:rPr>
              <a:t>CAREER proposals compete with other research proposals in the most appropriate research program</a:t>
            </a:r>
          </a:p>
          <a:p>
            <a:pPr indent="0">
              <a:spcAft>
                <a:spcPts val="600"/>
              </a:spcAft>
              <a:buFont typeface="Arial" panose="020B0604020202020204" pitchFamily="34" charset="0"/>
              <a:buNone/>
              <a:defRPr/>
            </a:pPr>
            <a:endParaRPr lang="en-US" sz="2000" dirty="0"/>
          </a:p>
        </p:txBody>
      </p:sp>
      <p:sp>
        <p:nvSpPr>
          <p:cNvPr id="14339" name="Title 7"/>
          <p:cNvSpPr>
            <a:spLocks noGrp="1"/>
          </p:cNvSpPr>
          <p:nvPr>
            <p:ph type="title"/>
          </p:nvPr>
        </p:nvSpPr>
        <p:spPr/>
        <p:txBody>
          <a:bodyPr>
            <a:normAutofit fontScale="90000"/>
          </a:bodyPr>
          <a:lstStyle/>
          <a:p>
            <a:pPr>
              <a:defRPr/>
            </a:pPr>
            <a:r>
              <a:rPr lang="en-US" altLang="en-US">
                <a:ea typeface="ＭＳ Ｐゴシック" pitchFamily="34" charset="-128"/>
              </a:rPr>
              <a:t>CAREER varies across NSF</a:t>
            </a:r>
          </a:p>
        </p:txBody>
      </p:sp>
      <p:pic>
        <p:nvPicPr>
          <p:cNvPr id="29700"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D526C72B-049D-9541-AB17-1DCE2C6DCA0B}" type="slidenum">
              <a:rPr lang="en-US" altLang="en-US" sz="1200">
                <a:solidFill>
                  <a:srgbClr val="969696"/>
                </a:solidFill>
                <a:ea typeface="ＭＳ Ｐゴシック" charset="-128"/>
              </a:rPr>
              <a:pPr>
                <a:spcBef>
                  <a:spcPct val="0"/>
                </a:spcBef>
                <a:buFontTx/>
                <a:buNone/>
              </a:pPr>
              <a:t>11</a:t>
            </a:fld>
            <a:endParaRPr lang="en-US" altLang="en-US" sz="1200">
              <a:solidFill>
                <a:srgbClr val="969696"/>
              </a:solidFill>
              <a:ea typeface="ＭＳ Ｐゴシック" charset="-12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0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304800" y="1676400"/>
            <a:ext cx="845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hangingPunct="1">
              <a:spcBef>
                <a:spcPct val="0"/>
              </a:spcBef>
            </a:pPr>
            <a:r>
              <a:rPr lang="en-US" altLang="en-US" sz="2800" dirty="0">
                <a:ea typeface="ＭＳ Ｐゴシック" charset="-128"/>
              </a:rPr>
              <a:t> </a:t>
            </a:r>
            <a:r>
              <a:rPr lang="en-US" altLang="en-US" sz="2800" dirty="0">
                <a:solidFill>
                  <a:srgbClr val="FF0000"/>
                </a:solidFill>
                <a:ea typeface="ＭＳ Ｐゴシック" charset="-128"/>
              </a:rPr>
              <a:t>CISE</a:t>
            </a:r>
            <a:r>
              <a:rPr lang="en-US" altLang="en-US" sz="2800" dirty="0">
                <a:ea typeface="ＭＳ Ｐゴシック" charset="-128"/>
              </a:rPr>
              <a:t>, EHR, ENG: Mostly dedicated CAREER Panels</a:t>
            </a:r>
          </a:p>
          <a:p>
            <a:pPr eaLnBrk="1" hangingPunct="1">
              <a:spcBef>
                <a:spcPct val="0"/>
              </a:spcBef>
            </a:pPr>
            <a:endParaRPr lang="en-US" altLang="en-US" sz="2800" dirty="0">
              <a:ea typeface="ＭＳ Ｐゴシック" charset="-128"/>
            </a:endParaRPr>
          </a:p>
          <a:p>
            <a:pPr eaLnBrk="1" hangingPunct="1">
              <a:spcBef>
                <a:spcPct val="0"/>
              </a:spcBef>
            </a:pPr>
            <a:r>
              <a:rPr lang="en-US" altLang="en-US" sz="2800" dirty="0">
                <a:ea typeface="ＭＳ Ｐゴシック" charset="-128"/>
              </a:rPr>
              <a:t>BIO, SBE and most of GEO: Ad hoc + Panel (ATM uses ad hoc only)</a:t>
            </a:r>
          </a:p>
          <a:p>
            <a:pPr eaLnBrk="1" hangingPunct="1">
              <a:spcBef>
                <a:spcPct val="0"/>
              </a:spcBef>
              <a:buNone/>
            </a:pPr>
            <a:r>
              <a:rPr lang="en-US" altLang="en-US" sz="2800" dirty="0">
                <a:ea typeface="ＭＳ Ｐゴシック" charset="-128"/>
              </a:rPr>
              <a:t> </a:t>
            </a:r>
          </a:p>
          <a:p>
            <a:pPr eaLnBrk="1" hangingPunct="1">
              <a:spcBef>
                <a:spcPct val="0"/>
              </a:spcBef>
            </a:pPr>
            <a:r>
              <a:rPr lang="en-US" altLang="en-US" sz="2800" dirty="0">
                <a:ea typeface="ＭＳ Ｐゴシック" charset="-128"/>
              </a:rPr>
              <a:t> MPS: varies by Division</a:t>
            </a:r>
            <a:endParaRPr lang="en-US" altLang="en-US" sz="2800" b="1" dirty="0">
              <a:ea typeface="ＭＳ Ｐゴシック" charset="-128"/>
            </a:endParaRPr>
          </a:p>
        </p:txBody>
      </p:sp>
      <p:sp>
        <p:nvSpPr>
          <p:cNvPr id="15363" name="Title 20"/>
          <p:cNvSpPr>
            <a:spLocks noGrp="1"/>
          </p:cNvSpPr>
          <p:nvPr>
            <p:ph type="title"/>
          </p:nvPr>
        </p:nvSpPr>
        <p:spPr/>
        <p:txBody>
          <a:bodyPr>
            <a:normAutofit fontScale="90000"/>
          </a:bodyPr>
          <a:lstStyle/>
          <a:p>
            <a:pPr>
              <a:defRPr/>
            </a:pPr>
            <a:r>
              <a:rPr lang="en-US" altLang="en-US">
                <a:ea typeface="ＭＳ Ｐゴシック" pitchFamily="34" charset="-128"/>
              </a:rPr>
              <a:t>Merit Review of CAREERs</a:t>
            </a:r>
          </a:p>
        </p:txBody>
      </p:sp>
      <p:pic>
        <p:nvPicPr>
          <p:cNvPr id="31748"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53E480D2-0087-9D45-B8C9-EBF5F59A354D}" type="slidenum">
              <a:rPr lang="en-US" altLang="en-US" sz="1200">
                <a:solidFill>
                  <a:srgbClr val="969696"/>
                </a:solidFill>
                <a:ea typeface="ＭＳ Ｐゴシック" charset="-128"/>
              </a:rPr>
              <a:pPr>
                <a:spcBef>
                  <a:spcPct val="0"/>
                </a:spcBef>
                <a:buFontTx/>
                <a:buNone/>
              </a:pPr>
              <a:t>12</a:t>
            </a:fld>
            <a:endParaRPr lang="en-US" altLang="en-US" sz="1200">
              <a:solidFill>
                <a:srgbClr val="969696"/>
              </a:solidFill>
              <a:ea typeface="ＭＳ Ｐゴシック" charset="-12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10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defRPr/>
            </a:pPr>
            <a:r>
              <a:rPr lang="en-US" altLang="en-US" dirty="0">
                <a:ea typeface="ＭＳ Ｐゴシック" pitchFamily="34" charset="-128"/>
              </a:rPr>
              <a:t>Expectations</a:t>
            </a:r>
          </a:p>
        </p:txBody>
      </p:sp>
      <p:sp>
        <p:nvSpPr>
          <p:cNvPr id="3" name="Content Placeholder 2"/>
          <p:cNvSpPr>
            <a:spLocks noGrp="1"/>
          </p:cNvSpPr>
          <p:nvPr>
            <p:ph idx="1"/>
          </p:nvPr>
        </p:nvSpPr>
        <p:spPr>
          <a:xfrm>
            <a:off x="228600" y="1219200"/>
            <a:ext cx="8686800" cy="5410200"/>
          </a:xfrm>
        </p:spPr>
        <p:txBody>
          <a:bodyPr>
            <a:normAutofit/>
          </a:bodyPr>
          <a:lstStyle/>
          <a:p>
            <a:pPr eaLnBrk="1" hangingPunct="1">
              <a:lnSpc>
                <a:spcPct val="90000"/>
              </a:lnSpc>
              <a:buFont typeface="Arial" panose="020B0604020202020204" pitchFamily="34" charset="0"/>
              <a:buChar char="•"/>
              <a:defRPr/>
            </a:pPr>
            <a:r>
              <a:rPr lang="en-US" sz="2600" dirty="0">
                <a:ea typeface="ＭＳ Ｐゴシック" charset="-128"/>
              </a:rPr>
              <a:t>CAREER proposals are submitted to a disciplinary unit or program</a:t>
            </a:r>
          </a:p>
          <a:p>
            <a:pPr eaLnBrk="1" hangingPunct="1">
              <a:lnSpc>
                <a:spcPct val="90000"/>
              </a:lnSpc>
              <a:buFont typeface="Arial" panose="020B0604020202020204" pitchFamily="34" charset="0"/>
              <a:buChar char="•"/>
              <a:defRPr/>
            </a:pPr>
            <a:endParaRPr lang="en-US" sz="1100" dirty="0">
              <a:ea typeface="ＭＳ Ｐゴシック" charset="-128"/>
            </a:endParaRPr>
          </a:p>
          <a:p>
            <a:pPr eaLnBrk="1" hangingPunct="1">
              <a:lnSpc>
                <a:spcPct val="90000"/>
              </a:lnSpc>
              <a:buFont typeface="Arial" panose="020B0604020202020204" pitchFamily="34" charset="0"/>
              <a:buChar char="•"/>
              <a:defRPr/>
            </a:pPr>
            <a:r>
              <a:rPr lang="en-US" sz="2600" dirty="0">
                <a:ea typeface="ＭＳ Ｐゴシック" charset="-128"/>
              </a:rPr>
              <a:t>They are reviewed according to the relevant Program guidelines - Talk to Program Officer or Division Contact for more information </a:t>
            </a:r>
            <a:r>
              <a:rPr lang="en-US" sz="1900" i="1" dirty="0">
                <a:solidFill>
                  <a:srgbClr val="000099"/>
                </a:solidFill>
                <a:ea typeface="ＭＳ Ｐゴシック" charset="-128"/>
              </a:rPr>
              <a:t>(</a:t>
            </a:r>
            <a:r>
              <a:rPr lang="en-US" sz="1900" i="1" dirty="0">
                <a:solidFill>
                  <a:srgbClr val="000099"/>
                </a:solidFill>
                <a:latin typeface="Lucida Grande" charset="0"/>
                <a:ea typeface="ＭＳ Ｐゴシック" charset="-128"/>
                <a:hlinkClick r:id="rId5"/>
              </a:rPr>
              <a:t>http://www.nsf.gov/crssprgm/career/contacts.jsp</a:t>
            </a:r>
            <a:r>
              <a:rPr lang="en-US" sz="1900" i="1" dirty="0">
                <a:solidFill>
                  <a:srgbClr val="000099"/>
                </a:solidFill>
                <a:latin typeface="Lucida Grande" charset="0"/>
                <a:ea typeface="ＭＳ Ｐゴシック" charset="-128"/>
              </a:rPr>
              <a:t>)</a:t>
            </a:r>
          </a:p>
          <a:p>
            <a:pPr eaLnBrk="1" hangingPunct="1">
              <a:lnSpc>
                <a:spcPct val="90000"/>
              </a:lnSpc>
              <a:buFont typeface="Arial" panose="020B0604020202020204" pitchFamily="34" charset="0"/>
              <a:buChar char="•"/>
              <a:defRPr/>
            </a:pPr>
            <a:endParaRPr lang="en-US" sz="1100" dirty="0">
              <a:ea typeface="ＭＳ Ｐゴシック" charset="-128"/>
            </a:endParaRPr>
          </a:p>
          <a:p>
            <a:pPr eaLnBrk="1" hangingPunct="1">
              <a:lnSpc>
                <a:spcPct val="90000"/>
              </a:lnSpc>
              <a:buFont typeface="Arial" panose="020B0604020202020204" pitchFamily="34" charset="0"/>
              <a:buChar char="•"/>
              <a:defRPr/>
            </a:pPr>
            <a:r>
              <a:rPr lang="en-US" sz="2600" dirty="0">
                <a:ea typeface="ＭＳ Ｐゴシック" charset="-128"/>
              </a:rPr>
              <a:t>Make sure to check on typical award sizes in your program</a:t>
            </a:r>
          </a:p>
          <a:p>
            <a:pPr eaLnBrk="1" hangingPunct="1">
              <a:lnSpc>
                <a:spcPct val="90000"/>
              </a:lnSpc>
              <a:buFont typeface="Arial" panose="020B0604020202020204" pitchFamily="34" charset="0"/>
              <a:buChar char="•"/>
              <a:defRPr/>
            </a:pPr>
            <a:endParaRPr lang="en-US" sz="1100" dirty="0">
              <a:ea typeface="ＭＳ Ｐゴシック" charset="-128"/>
            </a:endParaRPr>
          </a:p>
          <a:p>
            <a:pPr eaLnBrk="1" hangingPunct="1">
              <a:lnSpc>
                <a:spcPct val="90000"/>
              </a:lnSpc>
              <a:buFont typeface="Arial" panose="020B0604020202020204" pitchFamily="34" charset="0"/>
              <a:buChar char="•"/>
              <a:defRPr/>
            </a:pPr>
            <a:r>
              <a:rPr lang="en-US" sz="2600" dirty="0">
                <a:ea typeface="ＭＳ Ｐゴシック" charset="-128"/>
              </a:rPr>
              <a:t>Ask about expectations for scope of research and education plans</a:t>
            </a:r>
          </a:p>
          <a:p>
            <a:pPr eaLnBrk="1" hangingPunct="1">
              <a:lnSpc>
                <a:spcPct val="90000"/>
              </a:lnSpc>
              <a:buFont typeface="Arial" panose="020B0604020202020204" pitchFamily="34" charset="0"/>
              <a:buChar char="•"/>
              <a:defRPr/>
            </a:pPr>
            <a:endParaRPr lang="en-US" sz="1200" dirty="0">
              <a:ea typeface="ＭＳ Ｐゴシック" charset="-128"/>
            </a:endParaRPr>
          </a:p>
          <a:p>
            <a:pPr marL="0" indent="0">
              <a:buFont typeface="Arial" charset="0"/>
              <a:buNone/>
              <a:defRPr/>
            </a:pPr>
            <a:endParaRPr lang="en-US" dirty="0"/>
          </a:p>
        </p:txBody>
      </p:sp>
      <p:pic>
        <p:nvPicPr>
          <p:cNvPr id="33796"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B57A9A68-276C-F74C-BB06-0903F8C50F22}" type="slidenum">
              <a:rPr lang="en-US" altLang="en-US" sz="1200">
                <a:solidFill>
                  <a:srgbClr val="969696"/>
                </a:solidFill>
                <a:ea typeface="ＭＳ Ｐゴシック" charset="-128"/>
              </a:rPr>
              <a:pPr>
                <a:spcBef>
                  <a:spcPct val="0"/>
                </a:spcBef>
                <a:buFontTx/>
                <a:buNone/>
              </a:pPr>
              <a:t>13</a:t>
            </a:fld>
            <a:endParaRPr lang="en-US" altLang="en-US" sz="1200">
              <a:solidFill>
                <a:srgbClr val="969696"/>
              </a:solidFill>
              <a:ea typeface="ＭＳ Ｐゴシック" charset="-12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528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245E2F8F-5CFE-964C-8BF9-F4FF0FE767BB}" type="slidenum">
              <a:rPr lang="en-US" altLang="en-US" sz="1200">
                <a:solidFill>
                  <a:srgbClr val="898989"/>
                </a:solidFill>
                <a:ea typeface="ＭＳ Ｐゴシック" charset="-128"/>
              </a:rPr>
              <a:pPr>
                <a:spcBef>
                  <a:spcPct val="0"/>
                </a:spcBef>
                <a:buFontTx/>
                <a:buNone/>
              </a:pPr>
              <a:t>14</a:t>
            </a:fld>
            <a:endParaRPr lang="en-US" altLang="en-US" sz="1200">
              <a:solidFill>
                <a:srgbClr val="898989"/>
              </a:solidFill>
              <a:ea typeface="ＭＳ Ｐゴシック" charset="-128"/>
            </a:endParaRPr>
          </a:p>
        </p:txBody>
      </p:sp>
      <p:graphicFrame>
        <p:nvGraphicFramePr>
          <p:cNvPr id="5" name="Chart 4"/>
          <p:cNvGraphicFramePr>
            <a:graphicFrameLocks/>
          </p:cNvGraphicFramePr>
          <p:nvPr/>
        </p:nvGraphicFramePr>
        <p:xfrm>
          <a:off x="38100" y="457200"/>
          <a:ext cx="8877300" cy="5943600"/>
        </p:xfrm>
        <a:graphic>
          <a:graphicData uri="http://schemas.openxmlformats.org/drawingml/2006/chart">
            <c:chart xmlns:c="http://schemas.openxmlformats.org/drawingml/2006/chart" xmlns:r="http://schemas.openxmlformats.org/officeDocument/2006/relationships" r:id="rId5"/>
          </a:graphicData>
        </a:graphic>
      </p:graphicFrame>
      <p:pic>
        <p:nvPicPr>
          <p:cNvPr id="35844"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0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744B0E50-1021-654F-A441-E559B0C7A001}" type="slidenum">
              <a:rPr lang="en-US" altLang="en-US" sz="1200">
                <a:solidFill>
                  <a:srgbClr val="898989"/>
                </a:solidFill>
                <a:ea typeface="ＭＳ Ｐゴシック" charset="-128"/>
              </a:rPr>
              <a:pPr>
                <a:spcBef>
                  <a:spcPct val="0"/>
                </a:spcBef>
                <a:buFontTx/>
                <a:buNone/>
              </a:pPr>
              <a:t>15</a:t>
            </a:fld>
            <a:endParaRPr lang="en-US" altLang="en-US" sz="1200">
              <a:solidFill>
                <a:srgbClr val="898989"/>
              </a:solidFill>
              <a:ea typeface="ＭＳ Ｐゴシック" charset="-128"/>
            </a:endParaRPr>
          </a:p>
        </p:txBody>
      </p:sp>
      <p:pic>
        <p:nvPicPr>
          <p:cNvPr id="37891"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nvGraphicFramePr>
        <p:xfrm>
          <a:off x="304800" y="685800"/>
          <a:ext cx="8296275" cy="5514975"/>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326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14400" y="304800"/>
            <a:ext cx="8077200" cy="639763"/>
          </a:xfrm>
        </p:spPr>
        <p:txBody>
          <a:bodyPr/>
          <a:lstStyle/>
          <a:p>
            <a:r>
              <a:rPr lang="en-US" altLang="en-US" sz="3600">
                <a:ea typeface="ＭＳ Ｐゴシック" charset="-128"/>
              </a:rPr>
              <a:t>Are you ready for CAREER?</a:t>
            </a:r>
          </a:p>
        </p:txBody>
      </p:sp>
      <p:sp>
        <p:nvSpPr>
          <p:cNvPr id="39939" name="Content Placeholder 2"/>
          <p:cNvSpPr>
            <a:spLocks noGrp="1"/>
          </p:cNvSpPr>
          <p:nvPr>
            <p:ph idx="4294967295"/>
          </p:nvPr>
        </p:nvSpPr>
        <p:spPr>
          <a:xfrm>
            <a:off x="457200" y="1341438"/>
            <a:ext cx="8686800" cy="3652837"/>
          </a:xfrm>
        </p:spPr>
        <p:txBody>
          <a:bodyPr>
            <a:spAutoFit/>
          </a:bodyPr>
          <a:lstStyle/>
          <a:p>
            <a:pPr eaLnBrk="1" hangingPunct="1">
              <a:lnSpc>
                <a:spcPct val="90000"/>
              </a:lnSpc>
              <a:buFont typeface="Times" charset="0"/>
              <a:buChar char="•"/>
            </a:pPr>
            <a:r>
              <a:rPr lang="en-US" altLang="en-US" sz="2600">
                <a:latin typeface="Arial" charset="0"/>
                <a:ea typeface="ＭＳ Ｐゴシック" charset="-128"/>
              </a:rPr>
              <a:t>Can you think of a proposal that is appropriate for NSF with research and education activities that are innovative, ambitious and consistent with a five year duration?</a:t>
            </a:r>
          </a:p>
          <a:p>
            <a:pPr eaLnBrk="1" hangingPunct="1">
              <a:lnSpc>
                <a:spcPct val="90000"/>
              </a:lnSpc>
              <a:buFont typeface="Times" charset="0"/>
              <a:buChar char="•"/>
            </a:pPr>
            <a:r>
              <a:rPr lang="en-US" altLang="en-US" sz="2600">
                <a:latin typeface="Arial" charset="0"/>
                <a:ea typeface="ＭＳ Ｐゴシック" charset="-128"/>
              </a:rPr>
              <a:t>Is your Department/Organization supportive?</a:t>
            </a:r>
          </a:p>
          <a:p>
            <a:pPr eaLnBrk="1" hangingPunct="1">
              <a:lnSpc>
                <a:spcPct val="90000"/>
              </a:lnSpc>
              <a:buFont typeface="Times" charset="0"/>
              <a:buChar char="•"/>
            </a:pPr>
            <a:r>
              <a:rPr lang="en-US" altLang="en-US" sz="2600">
                <a:latin typeface="Arial" charset="0"/>
                <a:ea typeface="ＭＳ Ｐゴシック" charset="-128"/>
              </a:rPr>
              <a:t>Are you committed to the goals of CAREER?</a:t>
            </a:r>
          </a:p>
          <a:p>
            <a:pPr eaLnBrk="1" hangingPunct="1">
              <a:lnSpc>
                <a:spcPct val="90000"/>
              </a:lnSpc>
              <a:buFont typeface="Times" charset="0"/>
              <a:buChar char="•"/>
            </a:pPr>
            <a:r>
              <a:rPr lang="en-US" altLang="en-US" sz="2600">
                <a:latin typeface="Arial" charset="0"/>
                <a:ea typeface="ＭＳ Ｐゴシック" charset="-128"/>
              </a:rPr>
              <a:t>Are you at the right stage in your career?</a:t>
            </a:r>
          </a:p>
          <a:p>
            <a:pPr eaLnBrk="1" hangingPunct="1">
              <a:lnSpc>
                <a:spcPct val="90000"/>
              </a:lnSpc>
              <a:buFont typeface="Times" charset="0"/>
              <a:buChar char="•"/>
            </a:pPr>
            <a:r>
              <a:rPr lang="en-US" altLang="en-US" sz="2600">
                <a:latin typeface="Arial" charset="0"/>
                <a:ea typeface="ＭＳ Ｐゴシック" charset="-128"/>
              </a:rPr>
              <a:t>Have you discussed your ideas with mentors, program officers, and other appropriate individuals?</a:t>
            </a:r>
            <a:endParaRPr lang="en-US" altLang="en-US" sz="2600">
              <a:latin typeface="Arial" charset="0"/>
              <a:ea typeface="Arial" charset="0"/>
              <a:cs typeface="Arial" charset="0"/>
            </a:endParaRPr>
          </a:p>
        </p:txBody>
      </p:sp>
      <p:pic>
        <p:nvPicPr>
          <p:cNvPr id="39940"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1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381000"/>
            <a:ext cx="8458200" cy="762000"/>
          </a:xfrm>
        </p:spPr>
        <p:txBody>
          <a:bodyPr/>
          <a:lstStyle/>
          <a:p>
            <a:r>
              <a:rPr lang="en-US" altLang="en-US">
                <a:latin typeface="Arial" charset="0"/>
                <a:ea typeface="ＭＳ Ｐゴシック" charset="-128"/>
              </a:rPr>
              <a:t>What should be in a CAREER proposal?</a:t>
            </a:r>
          </a:p>
        </p:txBody>
      </p:sp>
      <p:sp>
        <p:nvSpPr>
          <p:cNvPr id="23" name="TextBox 22"/>
          <p:cNvSpPr txBox="1">
            <a:spLocks noChangeArrowheads="1"/>
          </p:cNvSpPr>
          <p:nvPr/>
        </p:nvSpPr>
        <p:spPr bwMode="auto">
          <a:xfrm>
            <a:off x="762000" y="1600200"/>
            <a:ext cx="7696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hangingPunct="1">
              <a:spcBef>
                <a:spcPct val="0"/>
              </a:spcBef>
            </a:pPr>
            <a:r>
              <a:rPr lang="en-US" altLang="en-US" sz="2800">
                <a:ea typeface="ＭＳ Ｐゴシック" charset="-128"/>
              </a:rPr>
              <a:t> A compelling research plan</a:t>
            </a:r>
          </a:p>
          <a:p>
            <a:pPr eaLnBrk="1" hangingPunct="1">
              <a:spcBef>
                <a:spcPct val="0"/>
              </a:spcBef>
            </a:pPr>
            <a:endParaRPr lang="en-US" altLang="en-US" sz="1000">
              <a:ea typeface="ＭＳ Ｐゴシック" charset="-128"/>
            </a:endParaRPr>
          </a:p>
          <a:p>
            <a:pPr eaLnBrk="1" hangingPunct="1">
              <a:spcBef>
                <a:spcPct val="0"/>
              </a:spcBef>
            </a:pPr>
            <a:r>
              <a:rPr lang="en-US" altLang="en-US" sz="2800">
                <a:ea typeface="ＭＳ Ｐゴシック" charset="-128"/>
              </a:rPr>
              <a:t> Innovative but doable education plan</a:t>
            </a:r>
          </a:p>
          <a:p>
            <a:pPr eaLnBrk="1" hangingPunct="1">
              <a:spcBef>
                <a:spcPct val="0"/>
              </a:spcBef>
            </a:pPr>
            <a:endParaRPr lang="en-US" altLang="en-US" sz="1000">
              <a:ea typeface="ＭＳ Ｐゴシック" charset="-128"/>
            </a:endParaRPr>
          </a:p>
          <a:p>
            <a:pPr eaLnBrk="1" hangingPunct="1">
              <a:spcBef>
                <a:spcPct val="0"/>
              </a:spcBef>
            </a:pPr>
            <a:r>
              <a:rPr lang="en-US" altLang="en-US" sz="2800">
                <a:ea typeface="ＭＳ Ｐゴシック" charset="-128"/>
              </a:rPr>
              <a:t> A plan for the effective integration of both sets of activities</a:t>
            </a:r>
            <a:endParaRPr lang="en-US" altLang="en-US" sz="1000">
              <a:ea typeface="ＭＳ Ｐゴシック" charset="-128"/>
            </a:endParaRPr>
          </a:p>
          <a:p>
            <a:pPr eaLnBrk="1" hangingPunct="1">
              <a:spcBef>
                <a:spcPct val="0"/>
              </a:spcBef>
            </a:pPr>
            <a:endParaRPr lang="en-US" altLang="en-US" sz="1800" b="1">
              <a:solidFill>
                <a:srgbClr val="0033CC"/>
              </a:solidFill>
              <a:latin typeface="Calibri" charset="0"/>
              <a:ea typeface="ＭＳ Ｐゴシック" charset="-128"/>
            </a:endParaRPr>
          </a:p>
        </p:txBody>
      </p:sp>
      <p:pic>
        <p:nvPicPr>
          <p:cNvPr id="41988"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96684FCD-C16E-3F49-ADDD-FEE629D368EF}" type="slidenum">
              <a:rPr lang="en-US" altLang="en-US" sz="1200">
                <a:solidFill>
                  <a:srgbClr val="969696"/>
                </a:solidFill>
                <a:ea typeface="ＭＳ Ｐゴシック" charset="-128"/>
              </a:rPr>
              <a:pPr>
                <a:spcBef>
                  <a:spcPct val="0"/>
                </a:spcBef>
                <a:buFontTx/>
                <a:buNone/>
              </a:pPr>
              <a:t>17</a:t>
            </a:fld>
            <a:endParaRPr lang="en-US" altLang="en-US" sz="1200">
              <a:solidFill>
                <a:srgbClr val="969696"/>
              </a:solidFill>
              <a:ea typeface="ＭＳ Ｐゴシック" charset="-12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474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F2E3815E-B1ED-3F40-A177-005BDAF339C6}" type="slidenum">
              <a:rPr lang="en-US" altLang="en-US" sz="1200">
                <a:solidFill>
                  <a:srgbClr val="969696"/>
                </a:solidFill>
                <a:ea typeface="ＭＳ Ｐゴシック" charset="-128"/>
              </a:rPr>
              <a:pPr>
                <a:spcBef>
                  <a:spcPct val="0"/>
                </a:spcBef>
                <a:buFontTx/>
                <a:buNone/>
              </a:pPr>
              <a:t>18</a:t>
            </a:fld>
            <a:endParaRPr lang="en-US" altLang="en-US" sz="1200">
              <a:solidFill>
                <a:srgbClr val="969696"/>
              </a:solidFill>
              <a:ea typeface="ＭＳ Ｐゴシック" charset="-128"/>
            </a:endParaRPr>
          </a:p>
        </p:txBody>
      </p:sp>
      <p:sp>
        <p:nvSpPr>
          <p:cNvPr id="21507" name="Title 1"/>
          <p:cNvSpPr>
            <a:spLocks noGrp="1"/>
          </p:cNvSpPr>
          <p:nvPr>
            <p:ph type="title"/>
          </p:nvPr>
        </p:nvSpPr>
        <p:spPr>
          <a:xfrm>
            <a:off x="838200" y="381000"/>
            <a:ext cx="7772400" cy="639763"/>
          </a:xfrm>
        </p:spPr>
        <p:txBody>
          <a:bodyPr>
            <a:normAutofit fontScale="90000"/>
          </a:bodyPr>
          <a:lstStyle/>
          <a:p>
            <a:pPr>
              <a:defRPr/>
            </a:pPr>
            <a:r>
              <a:rPr lang="en-US" altLang="en-US">
                <a:ea typeface="ＭＳ Ｐゴシック" pitchFamily="34" charset="-128"/>
              </a:rPr>
              <a:t>CAREER Education Plan</a:t>
            </a:r>
          </a:p>
        </p:txBody>
      </p:sp>
      <p:sp>
        <p:nvSpPr>
          <p:cNvPr id="44036" name="TextBox 5"/>
          <p:cNvSpPr txBox="1">
            <a:spLocks noChangeArrowheads="1"/>
          </p:cNvSpPr>
          <p:nvPr/>
        </p:nvSpPr>
        <p:spPr bwMode="auto">
          <a:xfrm>
            <a:off x="533400" y="1252538"/>
            <a:ext cx="86106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hangingPunct="1">
              <a:lnSpc>
                <a:spcPct val="90000"/>
              </a:lnSpc>
              <a:spcBef>
                <a:spcPct val="0"/>
              </a:spcBef>
            </a:pPr>
            <a:r>
              <a:rPr lang="en-US" altLang="en-US" sz="2800">
                <a:ea typeface="ＭＳ Ｐゴシック" charset="-128"/>
              </a:rPr>
              <a:t> </a:t>
            </a:r>
            <a:r>
              <a:rPr lang="en-US" altLang="en-US" sz="2800">
                <a:solidFill>
                  <a:srgbClr val="C00000"/>
                </a:solidFill>
                <a:ea typeface="ＭＳ Ｐゴシック" charset="-128"/>
              </a:rPr>
              <a:t>Education activities </a:t>
            </a:r>
            <a:r>
              <a:rPr lang="en-US" altLang="en-US" sz="2800">
                <a:ea typeface="ＭＳ Ｐゴシック" charset="-128"/>
              </a:rPr>
              <a:t>– e.g. curriculum, pedagogy, outreach, mentoring at any level, majors and non-majors, teacher preparation or enhancement, K-12 students, and/or the general public.</a:t>
            </a:r>
          </a:p>
          <a:p>
            <a:pPr eaLnBrk="1" hangingPunct="1">
              <a:lnSpc>
                <a:spcPct val="90000"/>
              </a:lnSpc>
              <a:spcBef>
                <a:spcPct val="0"/>
              </a:spcBef>
            </a:pPr>
            <a:endParaRPr lang="en-US" altLang="en-US" sz="2800">
              <a:ea typeface="ＭＳ Ｐゴシック" charset="-128"/>
            </a:endParaRPr>
          </a:p>
          <a:p>
            <a:pPr eaLnBrk="1" hangingPunct="1">
              <a:lnSpc>
                <a:spcPct val="90000"/>
              </a:lnSpc>
              <a:spcBef>
                <a:spcPct val="0"/>
              </a:spcBef>
            </a:pPr>
            <a:r>
              <a:rPr lang="en-US" altLang="en-US" sz="2800">
                <a:ea typeface="ＭＳ Ｐゴシック" charset="-128"/>
              </a:rPr>
              <a:t>Activities should </a:t>
            </a:r>
            <a:r>
              <a:rPr lang="en-US" altLang="en-US" sz="2800" b="1">
                <a:ea typeface="ＭＳ Ｐゴシック" charset="-128"/>
              </a:rPr>
              <a:t>go beyond </a:t>
            </a:r>
            <a:r>
              <a:rPr lang="en-US" altLang="en-US" sz="2800">
                <a:ea typeface="ＭＳ Ｐゴシック" charset="-128"/>
              </a:rPr>
              <a:t>what is expected from any Assistant Professor in your field</a:t>
            </a:r>
          </a:p>
          <a:p>
            <a:pPr eaLnBrk="1" hangingPunct="1">
              <a:lnSpc>
                <a:spcPct val="90000"/>
              </a:lnSpc>
              <a:spcBef>
                <a:spcPct val="0"/>
              </a:spcBef>
              <a:buFontTx/>
              <a:buNone/>
            </a:pPr>
            <a:endParaRPr lang="en-US" altLang="en-US" sz="1000">
              <a:ea typeface="ＭＳ Ｐゴシック" charset="-128"/>
            </a:endParaRPr>
          </a:p>
          <a:p>
            <a:pPr eaLnBrk="1" hangingPunct="1">
              <a:lnSpc>
                <a:spcPct val="90000"/>
              </a:lnSpc>
              <a:spcBef>
                <a:spcPct val="0"/>
              </a:spcBef>
            </a:pPr>
            <a:endParaRPr lang="en-US" altLang="en-US" sz="1000">
              <a:ea typeface="ＭＳ Ｐゴシック" charset="-128"/>
            </a:endParaRPr>
          </a:p>
          <a:p>
            <a:pPr eaLnBrk="1" hangingPunct="1">
              <a:lnSpc>
                <a:spcPct val="90000"/>
              </a:lnSpc>
              <a:spcBef>
                <a:spcPct val="0"/>
              </a:spcBef>
            </a:pPr>
            <a:r>
              <a:rPr lang="en-US" altLang="en-US" sz="2800">
                <a:ea typeface="ＭＳ Ｐゴシック" charset="-128"/>
              </a:rPr>
              <a:t> Should be informed by what has been successful in the past – intellectual merit of the education component</a:t>
            </a:r>
            <a:endParaRPr lang="en-US" altLang="en-US" sz="1000">
              <a:ea typeface="ＭＳ Ｐゴシック" charset="-128"/>
            </a:endParaRPr>
          </a:p>
          <a:p>
            <a:pPr eaLnBrk="1" hangingPunct="1">
              <a:lnSpc>
                <a:spcPct val="90000"/>
              </a:lnSpc>
              <a:spcBef>
                <a:spcPct val="0"/>
              </a:spcBef>
            </a:pPr>
            <a:endParaRPr lang="en-US" altLang="en-US" sz="1000">
              <a:ea typeface="ＭＳ Ｐゴシック" charset="-128"/>
            </a:endParaRPr>
          </a:p>
          <a:p>
            <a:pPr eaLnBrk="1" hangingPunct="1">
              <a:lnSpc>
                <a:spcPct val="90000"/>
              </a:lnSpc>
              <a:spcBef>
                <a:spcPct val="0"/>
              </a:spcBef>
            </a:pPr>
            <a:r>
              <a:rPr lang="en-US" altLang="en-US" sz="2800">
                <a:ea typeface="ＭＳ Ｐゴシック" charset="-128"/>
              </a:rPr>
              <a:t> Should have a plan for assessing the success of the education program </a:t>
            </a:r>
          </a:p>
        </p:txBody>
      </p:sp>
      <p:pic>
        <p:nvPicPr>
          <p:cNvPr id="44037"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48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0E1FC3BC-4787-8640-874F-0FDA6FBA3CA2}" type="slidenum">
              <a:rPr lang="en-US" altLang="en-US" sz="1200">
                <a:solidFill>
                  <a:srgbClr val="969696"/>
                </a:solidFill>
                <a:ea typeface="ＭＳ Ｐゴシック" charset="-128"/>
              </a:rPr>
              <a:pPr>
                <a:spcBef>
                  <a:spcPct val="0"/>
                </a:spcBef>
                <a:buFontTx/>
                <a:buNone/>
              </a:pPr>
              <a:t>19</a:t>
            </a:fld>
            <a:endParaRPr lang="en-US" altLang="en-US" sz="1200">
              <a:solidFill>
                <a:srgbClr val="969696"/>
              </a:solidFill>
              <a:ea typeface="ＭＳ Ｐゴシック" charset="-128"/>
            </a:endParaRPr>
          </a:p>
        </p:txBody>
      </p:sp>
      <p:sp>
        <p:nvSpPr>
          <p:cNvPr id="22531" name="Title 1"/>
          <p:cNvSpPr>
            <a:spLocks noGrp="1"/>
          </p:cNvSpPr>
          <p:nvPr>
            <p:ph type="title"/>
          </p:nvPr>
        </p:nvSpPr>
        <p:spPr>
          <a:xfrm>
            <a:off x="762000" y="228600"/>
            <a:ext cx="8229600" cy="639763"/>
          </a:xfrm>
        </p:spPr>
        <p:txBody>
          <a:bodyPr>
            <a:normAutofit fontScale="90000"/>
          </a:bodyPr>
          <a:lstStyle/>
          <a:p>
            <a:pPr>
              <a:defRPr/>
            </a:pPr>
            <a:r>
              <a:rPr lang="en-US" altLang="en-US">
                <a:ea typeface="ＭＳ Ｐゴシック" pitchFamily="34" charset="-128"/>
              </a:rPr>
              <a:t>Integration of Research and Education</a:t>
            </a:r>
          </a:p>
        </p:txBody>
      </p:sp>
      <p:sp>
        <p:nvSpPr>
          <p:cNvPr id="46084" name="TextBox 4"/>
          <p:cNvSpPr txBox="1">
            <a:spLocks noChangeArrowheads="1"/>
          </p:cNvSpPr>
          <p:nvPr/>
        </p:nvSpPr>
        <p:spPr bwMode="auto">
          <a:xfrm>
            <a:off x="533400" y="914400"/>
            <a:ext cx="86106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hangingPunct="1">
              <a:lnSpc>
                <a:spcPct val="90000"/>
              </a:lnSpc>
              <a:spcBef>
                <a:spcPct val="0"/>
              </a:spcBef>
              <a:buFontTx/>
              <a:buNone/>
            </a:pPr>
            <a:r>
              <a:rPr lang="en-US" altLang="en-US" sz="2400">
                <a:solidFill>
                  <a:srgbClr val="000099"/>
                </a:solidFill>
                <a:ea typeface="ＭＳ Ｐゴシック" charset="-128"/>
              </a:rPr>
              <a:t>How will your research impact your education goals and how will your education activities feed back into your research?</a:t>
            </a:r>
          </a:p>
          <a:p>
            <a:pPr eaLnBrk="1" hangingPunct="1">
              <a:lnSpc>
                <a:spcPct val="90000"/>
              </a:lnSpc>
              <a:spcBef>
                <a:spcPct val="0"/>
              </a:spcBef>
              <a:buFontTx/>
              <a:buNone/>
            </a:pPr>
            <a:endParaRPr lang="en-US" altLang="en-US" sz="1000">
              <a:solidFill>
                <a:srgbClr val="000099"/>
              </a:solidFill>
              <a:ea typeface="ＭＳ Ｐゴシック" charset="-128"/>
            </a:endParaRPr>
          </a:p>
          <a:p>
            <a:pPr eaLnBrk="1" hangingPunct="1">
              <a:lnSpc>
                <a:spcPct val="90000"/>
              </a:lnSpc>
              <a:spcBef>
                <a:spcPct val="0"/>
              </a:spcBef>
            </a:pPr>
            <a:r>
              <a:rPr lang="en-US" altLang="en-US" sz="2400">
                <a:ea typeface="ＭＳ Ｐゴシック" charset="-128"/>
              </a:rPr>
              <a:t> Involving others (graduate, undergraduates, K-12, high school teachers, public) in your research using new tools, laboratory methods, field components, web outreach, cyber networks, etc...</a:t>
            </a:r>
          </a:p>
          <a:p>
            <a:pPr eaLnBrk="1" hangingPunct="1">
              <a:lnSpc>
                <a:spcPct val="90000"/>
              </a:lnSpc>
              <a:spcBef>
                <a:spcPct val="0"/>
              </a:spcBef>
            </a:pPr>
            <a:endParaRPr lang="en-US" altLang="en-US" sz="900">
              <a:ea typeface="ＭＳ Ｐゴシック" charset="-128"/>
            </a:endParaRPr>
          </a:p>
          <a:p>
            <a:pPr eaLnBrk="1" hangingPunct="1">
              <a:lnSpc>
                <a:spcPct val="90000"/>
              </a:lnSpc>
              <a:spcBef>
                <a:spcPct val="0"/>
              </a:spcBef>
            </a:pPr>
            <a:r>
              <a:rPr lang="en-US" altLang="en-US" sz="2400">
                <a:ea typeface="ＭＳ Ｐゴシック" charset="-128"/>
              </a:rPr>
              <a:t> Partnering with those in other communities, especially those traditionally underrepresented in science and engineering</a:t>
            </a:r>
          </a:p>
          <a:p>
            <a:pPr eaLnBrk="1" hangingPunct="1">
              <a:lnSpc>
                <a:spcPct val="90000"/>
              </a:lnSpc>
              <a:spcBef>
                <a:spcPct val="0"/>
              </a:spcBef>
            </a:pPr>
            <a:endParaRPr lang="en-US" altLang="en-US" sz="900">
              <a:ea typeface="ＭＳ Ｐゴシック" charset="-128"/>
            </a:endParaRPr>
          </a:p>
          <a:p>
            <a:pPr eaLnBrk="1" hangingPunct="1">
              <a:lnSpc>
                <a:spcPct val="90000"/>
              </a:lnSpc>
              <a:spcBef>
                <a:spcPct val="0"/>
              </a:spcBef>
            </a:pPr>
            <a:r>
              <a:rPr lang="en-US" altLang="en-US" sz="2400">
                <a:ea typeface="ＭＳ Ｐゴシック" charset="-128"/>
              </a:rPr>
              <a:t> Bringing the excitement of your research topics to help in the education of others</a:t>
            </a:r>
          </a:p>
          <a:p>
            <a:pPr eaLnBrk="1" hangingPunct="1">
              <a:lnSpc>
                <a:spcPct val="90000"/>
              </a:lnSpc>
              <a:spcBef>
                <a:spcPct val="0"/>
              </a:spcBef>
            </a:pPr>
            <a:endParaRPr lang="en-US" altLang="en-US" sz="900">
              <a:ea typeface="ＭＳ Ｐゴシック" charset="-128"/>
            </a:endParaRPr>
          </a:p>
          <a:p>
            <a:pPr eaLnBrk="1" hangingPunct="1">
              <a:lnSpc>
                <a:spcPct val="90000"/>
              </a:lnSpc>
              <a:spcBef>
                <a:spcPct val="0"/>
              </a:spcBef>
            </a:pPr>
            <a:r>
              <a:rPr lang="en-US" altLang="en-US" sz="2400">
                <a:ea typeface="ＭＳ Ｐゴシック" charset="-128"/>
              </a:rPr>
              <a:t> Searching for new methods to deliver your research results to a broader audience than those in the immediate research community</a:t>
            </a:r>
          </a:p>
          <a:p>
            <a:pPr eaLnBrk="1" hangingPunct="1">
              <a:lnSpc>
                <a:spcPct val="90000"/>
              </a:lnSpc>
              <a:spcBef>
                <a:spcPct val="0"/>
              </a:spcBef>
            </a:pPr>
            <a:endParaRPr lang="en-US" altLang="en-US" sz="900">
              <a:ea typeface="ＭＳ Ｐゴシック" charset="-128"/>
            </a:endParaRPr>
          </a:p>
          <a:p>
            <a:pPr eaLnBrk="1" hangingPunct="1">
              <a:lnSpc>
                <a:spcPct val="90000"/>
              </a:lnSpc>
              <a:spcBef>
                <a:spcPct val="0"/>
              </a:spcBef>
            </a:pPr>
            <a:r>
              <a:rPr lang="en-US" altLang="en-US" sz="2400">
                <a:ea typeface="ＭＳ Ｐゴシック" charset="-128"/>
              </a:rPr>
              <a:t> Using the broader community to gather and analyze data for your scientific pursuits (“citizen science”)</a:t>
            </a:r>
          </a:p>
          <a:p>
            <a:pPr>
              <a:spcBef>
                <a:spcPct val="0"/>
              </a:spcBef>
              <a:buFontTx/>
              <a:buNone/>
            </a:pPr>
            <a:endParaRPr lang="en-US" altLang="en-US" sz="1600">
              <a:ea typeface="ＭＳ Ｐゴシック" charset="-128"/>
            </a:endParaRPr>
          </a:p>
        </p:txBody>
      </p:sp>
      <p:pic>
        <p:nvPicPr>
          <p:cNvPr id="46085"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657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rotWithShape="1">
          <a:blip r:embed="rId5" cstate="print">
            <a:extLst>
              <a:ext uri="{28A0092B-C50C-407E-A947-70E740481C1C}">
                <a14:useLocalDpi xmlns:a14="http://schemas.microsoft.com/office/drawing/2010/main"/>
              </a:ext>
            </a:extLst>
          </a:blip>
          <a:srcRect b="9843"/>
          <a:stretch/>
        </p:blipFill>
        <p:spPr>
          <a:xfrm>
            <a:off x="3047624" y="4042000"/>
            <a:ext cx="1131704" cy="1275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6" name="Picture 10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5375" y="4042000"/>
            <a:ext cx="1219200" cy="1275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4" name="Straight Connector 43"/>
          <p:cNvCxnSpPr/>
          <p:nvPr/>
        </p:nvCxnSpPr>
        <p:spPr>
          <a:xfrm>
            <a:off x="1471746" y="3015057"/>
            <a:ext cx="6183285" cy="0"/>
          </a:xfrm>
          <a:prstGeom prst="line">
            <a:avLst/>
          </a:prstGeom>
          <a:ln w="12700">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4571624" y="1767345"/>
            <a:ext cx="24320" cy="1273399"/>
          </a:xfrm>
          <a:prstGeom prst="line">
            <a:avLst/>
          </a:prstGeom>
          <a:ln w="12700">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45" name="Title 1"/>
          <p:cNvSpPr txBox="1">
            <a:spLocks/>
          </p:cNvSpPr>
          <p:nvPr/>
        </p:nvSpPr>
        <p:spPr>
          <a:xfrm>
            <a:off x="-238445" y="0"/>
            <a:ext cx="9677400" cy="1143000"/>
          </a:xfrm>
          <a:prstGeom prst="rect">
            <a:avLst/>
          </a:prstGeom>
        </p:spPr>
        <p:txBody>
          <a:bodyPr vert="horz" lIns="91393" tIns="45697" rIns="91393" bIns="45697" rtlCol="0" anchor="ctr">
            <a:noAutofit/>
          </a:bodyPr>
          <a:lstStyle/>
          <a:p>
            <a:pPr algn="ctr">
              <a:spcBef>
                <a:spcPct val="0"/>
              </a:spcBef>
              <a:defRPr/>
            </a:pPr>
            <a:r>
              <a:rPr lang="en-US" sz="3200" b="1" dirty="0">
                <a:solidFill>
                  <a:srgbClr val="000090"/>
                </a:solidFill>
                <a:latin typeface="Arial"/>
                <a:ea typeface="+mj-ea"/>
                <a:cs typeface="Arial"/>
              </a:rPr>
              <a:t>CISE Leadership</a:t>
            </a:r>
          </a:p>
        </p:txBody>
      </p:sp>
      <p:sp>
        <p:nvSpPr>
          <p:cNvPr id="21" name="Freeform 20"/>
          <p:cNvSpPr/>
          <p:nvPr/>
        </p:nvSpPr>
        <p:spPr>
          <a:xfrm>
            <a:off x="3462060" y="1288144"/>
            <a:ext cx="2267286" cy="706052"/>
          </a:xfrm>
          <a:custGeom>
            <a:avLst/>
            <a:gdLst>
              <a:gd name="connsiteX0" fmla="*/ 0 w 2897366"/>
              <a:gd name="connsiteY0" fmla="*/ 0 h 908041"/>
              <a:gd name="connsiteX1" fmla="*/ 2897366 w 2897366"/>
              <a:gd name="connsiteY1" fmla="*/ 0 h 908041"/>
              <a:gd name="connsiteX2" fmla="*/ 2897366 w 2897366"/>
              <a:gd name="connsiteY2" fmla="*/ 908041 h 908041"/>
              <a:gd name="connsiteX3" fmla="*/ 0 w 2897366"/>
              <a:gd name="connsiteY3" fmla="*/ 908041 h 908041"/>
              <a:gd name="connsiteX4" fmla="*/ 0 w 2897366"/>
              <a:gd name="connsiteY4" fmla="*/ 0 h 9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366" h="908041">
                <a:moveTo>
                  <a:pt x="0" y="0"/>
                </a:moveTo>
                <a:lnTo>
                  <a:pt x="2897366" y="0"/>
                </a:lnTo>
                <a:lnTo>
                  <a:pt x="2897366" y="908041"/>
                </a:lnTo>
                <a:lnTo>
                  <a:pt x="0" y="90804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497715">
              <a:lnSpc>
                <a:spcPct val="90000"/>
              </a:lnSpc>
              <a:spcBef>
                <a:spcPct val="0"/>
              </a:spcBef>
              <a:spcAft>
                <a:spcPct val="35000"/>
              </a:spcAft>
            </a:pPr>
            <a:r>
              <a:rPr lang="en-US" sz="1400" b="1" dirty="0">
                <a:latin typeface="Arial" pitchFamily="34" charset="0"/>
                <a:cs typeface="Arial" pitchFamily="34" charset="0"/>
              </a:rPr>
              <a:t>CISE Directorate</a:t>
            </a:r>
          </a:p>
          <a:p>
            <a:pPr algn="ctr" defTabSz="497715">
              <a:lnSpc>
                <a:spcPts val="1020"/>
              </a:lnSpc>
              <a:spcBef>
                <a:spcPct val="0"/>
              </a:spcBef>
              <a:spcAft>
                <a:spcPct val="35000"/>
              </a:spcAft>
            </a:pPr>
            <a:r>
              <a:rPr lang="en-US" sz="1100" b="1" dirty="0">
                <a:latin typeface="Arial" pitchFamily="34" charset="0"/>
                <a:cs typeface="Arial" pitchFamily="34" charset="0"/>
              </a:rPr>
              <a:t> </a:t>
            </a:r>
            <a:r>
              <a:rPr lang="en-US" sz="1100" i="1" dirty="0">
                <a:latin typeface="Arial" pitchFamily="34" charset="0"/>
                <a:cs typeface="Arial" pitchFamily="34" charset="0"/>
              </a:rPr>
              <a:t>Jim Kurose, AD</a:t>
            </a:r>
          </a:p>
          <a:p>
            <a:pPr algn="ctr" defTabSz="497715">
              <a:lnSpc>
                <a:spcPts val="1020"/>
              </a:lnSpc>
              <a:spcBef>
                <a:spcPct val="0"/>
              </a:spcBef>
              <a:spcAft>
                <a:spcPct val="35000"/>
              </a:spcAft>
            </a:pPr>
            <a:r>
              <a:rPr lang="en-US" sz="1100" i="1" dirty="0">
                <a:latin typeface="Arial" pitchFamily="34" charset="0"/>
                <a:cs typeface="Arial" pitchFamily="34" charset="0"/>
              </a:rPr>
              <a:t>Erwin </a:t>
            </a:r>
            <a:r>
              <a:rPr lang="en-US" sz="1100" i="1" dirty="0" err="1">
                <a:latin typeface="Arial" pitchFamily="34" charset="0"/>
                <a:cs typeface="Arial" pitchFamily="34" charset="0"/>
              </a:rPr>
              <a:t>Gianchandani</a:t>
            </a:r>
            <a:r>
              <a:rPr lang="en-US" sz="1100" i="1" dirty="0">
                <a:latin typeface="Arial" pitchFamily="34" charset="0"/>
                <a:cs typeface="Arial" pitchFamily="34" charset="0"/>
              </a:rPr>
              <a:t>, DAD</a:t>
            </a:r>
          </a:p>
        </p:txBody>
      </p:sp>
      <p:grpSp>
        <p:nvGrpSpPr>
          <p:cNvPr id="108" name="Group 107"/>
          <p:cNvGrpSpPr/>
          <p:nvPr/>
        </p:nvGrpSpPr>
        <p:grpSpPr>
          <a:xfrm>
            <a:off x="785942" y="3015062"/>
            <a:ext cx="1856232" cy="914400"/>
            <a:chOff x="710119" y="2245073"/>
            <a:chExt cx="1853121" cy="914400"/>
          </a:xfrm>
        </p:grpSpPr>
        <p:cxnSp>
          <p:nvCxnSpPr>
            <p:cNvPr id="46" name="Straight Connector 45"/>
            <p:cNvCxnSpPr/>
            <p:nvPr/>
          </p:nvCxnSpPr>
          <p:spPr>
            <a:xfrm>
              <a:off x="1395920" y="2245073"/>
              <a:ext cx="0" cy="457200"/>
            </a:xfrm>
            <a:prstGeom prst="line">
              <a:avLst/>
            </a:prstGeom>
            <a:ln w="12700">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710119" y="2397473"/>
              <a:ext cx="1853121" cy="762000"/>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497715">
                <a:lnSpc>
                  <a:spcPct val="90000"/>
                </a:lnSpc>
                <a:spcBef>
                  <a:spcPct val="0"/>
                </a:spcBef>
                <a:spcAft>
                  <a:spcPct val="35000"/>
                </a:spcAft>
              </a:pPr>
              <a:r>
                <a:rPr lang="en-US" sz="1100" b="1" dirty="0">
                  <a:latin typeface="Arial"/>
                  <a:cs typeface="Arial"/>
                </a:rPr>
                <a:t>Office of Advanced Cyberinfrastructure (OAC)</a:t>
              </a:r>
            </a:p>
            <a:p>
              <a:pPr algn="ctr" defTabSz="497715">
                <a:lnSpc>
                  <a:spcPct val="90000"/>
                </a:lnSpc>
                <a:spcBef>
                  <a:spcPct val="0"/>
                </a:spcBef>
                <a:spcAft>
                  <a:spcPct val="35000"/>
                </a:spcAft>
              </a:pPr>
              <a:r>
                <a:rPr lang="en-US" sz="1100" i="1" dirty="0">
                  <a:latin typeface="Arial"/>
                  <a:cs typeface="Arial"/>
                </a:rPr>
                <a:t>Irene </a:t>
              </a:r>
              <a:r>
                <a:rPr lang="en-US" sz="1100" i="1" dirty="0" err="1">
                  <a:latin typeface="Arial"/>
                  <a:cs typeface="Arial"/>
                </a:rPr>
                <a:t>Qualters</a:t>
              </a:r>
              <a:r>
                <a:rPr lang="en-US" sz="1100" i="1" dirty="0">
                  <a:latin typeface="Arial"/>
                  <a:cs typeface="Arial"/>
                </a:rPr>
                <a:t>, Office Head</a:t>
              </a:r>
            </a:p>
          </p:txBody>
        </p:sp>
      </p:grpSp>
      <p:grpSp>
        <p:nvGrpSpPr>
          <p:cNvPr id="109" name="Group 108"/>
          <p:cNvGrpSpPr/>
          <p:nvPr/>
        </p:nvGrpSpPr>
        <p:grpSpPr>
          <a:xfrm>
            <a:off x="2756487" y="3015062"/>
            <a:ext cx="1856232" cy="914399"/>
            <a:chOff x="2769971" y="2245073"/>
            <a:chExt cx="1521549" cy="914399"/>
          </a:xfrm>
        </p:grpSpPr>
        <p:cxnSp>
          <p:nvCxnSpPr>
            <p:cNvPr id="50" name="Straight Connector 49"/>
            <p:cNvCxnSpPr/>
            <p:nvPr/>
          </p:nvCxnSpPr>
          <p:spPr>
            <a:xfrm>
              <a:off x="3529520" y="2245073"/>
              <a:ext cx="0" cy="457200"/>
            </a:xfrm>
            <a:prstGeom prst="line">
              <a:avLst/>
            </a:prstGeom>
            <a:ln w="12700">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2769971" y="2397473"/>
              <a:ext cx="1521549" cy="761999"/>
            </a:xfrm>
            <a:custGeom>
              <a:avLst/>
              <a:gdLst>
                <a:gd name="connsiteX0" fmla="*/ 0 w 2190639"/>
                <a:gd name="connsiteY0" fmla="*/ 0 h 999671"/>
                <a:gd name="connsiteX1" fmla="*/ 2190639 w 2190639"/>
                <a:gd name="connsiteY1" fmla="*/ 0 h 999671"/>
                <a:gd name="connsiteX2" fmla="*/ 2190639 w 2190639"/>
                <a:gd name="connsiteY2" fmla="*/ 999671 h 999671"/>
                <a:gd name="connsiteX3" fmla="*/ 0 w 2190639"/>
                <a:gd name="connsiteY3" fmla="*/ 999671 h 999671"/>
                <a:gd name="connsiteX4" fmla="*/ 0 w 2190639"/>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639" h="999671">
                  <a:moveTo>
                    <a:pt x="0" y="0"/>
                  </a:moveTo>
                  <a:lnTo>
                    <a:pt x="2190639" y="0"/>
                  </a:lnTo>
                  <a:lnTo>
                    <a:pt x="2190639"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497715">
                <a:lnSpc>
                  <a:spcPct val="90000"/>
                </a:lnSpc>
                <a:spcBef>
                  <a:spcPct val="0"/>
                </a:spcBef>
                <a:spcAft>
                  <a:spcPct val="35000"/>
                </a:spcAft>
              </a:pPr>
              <a:r>
                <a:rPr lang="en-US" altLang="en-US" sz="1100" b="1" dirty="0">
                  <a:latin typeface="Arial"/>
                  <a:cs typeface="Arial"/>
                </a:rPr>
                <a:t>Computing and Communication Foundations (CCF)</a:t>
              </a:r>
            </a:p>
            <a:p>
              <a:pPr algn="ctr" defTabSz="497715">
                <a:lnSpc>
                  <a:spcPct val="90000"/>
                </a:lnSpc>
                <a:spcBef>
                  <a:spcPct val="0"/>
                </a:spcBef>
                <a:spcAft>
                  <a:spcPct val="35000"/>
                </a:spcAft>
              </a:pPr>
              <a:r>
                <a:rPr lang="en-US" altLang="en-US" sz="1100" i="1" dirty="0" err="1">
                  <a:latin typeface="Arial"/>
                  <a:cs typeface="Arial"/>
                </a:rPr>
                <a:t>Rao</a:t>
              </a:r>
              <a:r>
                <a:rPr lang="en-US" altLang="en-US" sz="1100" i="1" dirty="0">
                  <a:latin typeface="Arial"/>
                  <a:cs typeface="Arial"/>
                </a:rPr>
                <a:t> </a:t>
              </a:r>
              <a:r>
                <a:rPr lang="en-US" altLang="en-US" sz="1100" i="1" dirty="0" err="1">
                  <a:latin typeface="Arial"/>
                  <a:cs typeface="Arial"/>
                </a:rPr>
                <a:t>Kosaraju</a:t>
              </a:r>
              <a:r>
                <a:rPr lang="en-US" altLang="en-US" sz="1100" i="1" dirty="0">
                  <a:latin typeface="Arial"/>
                  <a:cs typeface="Arial"/>
                </a:rPr>
                <a:t>, DD</a:t>
              </a:r>
            </a:p>
          </p:txBody>
        </p:sp>
      </p:grpSp>
      <p:grpSp>
        <p:nvGrpSpPr>
          <p:cNvPr id="110" name="Group 109"/>
          <p:cNvGrpSpPr/>
          <p:nvPr/>
        </p:nvGrpSpPr>
        <p:grpSpPr>
          <a:xfrm>
            <a:off x="4727032" y="3015062"/>
            <a:ext cx="1856232" cy="914399"/>
            <a:chOff x="4748720" y="2245073"/>
            <a:chExt cx="1523999" cy="914399"/>
          </a:xfrm>
        </p:grpSpPr>
        <p:cxnSp>
          <p:nvCxnSpPr>
            <p:cNvPr id="49" name="Straight Connector 48"/>
            <p:cNvCxnSpPr/>
            <p:nvPr/>
          </p:nvCxnSpPr>
          <p:spPr>
            <a:xfrm>
              <a:off x="5434520" y="2245073"/>
              <a:ext cx="0" cy="457200"/>
            </a:xfrm>
            <a:prstGeom prst="line">
              <a:avLst/>
            </a:prstGeom>
            <a:ln w="12700">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4748720" y="2397473"/>
              <a:ext cx="1523999" cy="76199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497715">
                <a:lnSpc>
                  <a:spcPct val="80000"/>
                </a:lnSpc>
                <a:spcBef>
                  <a:spcPct val="0"/>
                </a:spcBef>
              </a:pPr>
              <a:r>
                <a:rPr lang="en-US" altLang="en-US" sz="1100" b="1" dirty="0">
                  <a:latin typeface="Arial"/>
                  <a:cs typeface="Arial"/>
                </a:rPr>
                <a:t>Computer and Network Systems (CNS)</a:t>
              </a:r>
            </a:p>
            <a:p>
              <a:pPr algn="ctr" defTabSz="497715">
                <a:lnSpc>
                  <a:spcPct val="80000"/>
                </a:lnSpc>
                <a:spcBef>
                  <a:spcPct val="0"/>
                </a:spcBef>
              </a:pPr>
              <a:endParaRPr lang="en-US" altLang="en-US" sz="500" b="1" i="1" dirty="0">
                <a:solidFill>
                  <a:schemeClr val="bg1"/>
                </a:solidFill>
                <a:latin typeface="Arial"/>
                <a:cs typeface="Arial"/>
              </a:endParaRPr>
            </a:p>
            <a:p>
              <a:pPr algn="ctr" defTabSz="497715">
                <a:lnSpc>
                  <a:spcPct val="80000"/>
                </a:lnSpc>
                <a:spcBef>
                  <a:spcPct val="0"/>
                </a:spcBef>
              </a:pPr>
              <a:r>
                <a:rPr lang="en-US" altLang="en-US" sz="1100" i="1" dirty="0">
                  <a:solidFill>
                    <a:schemeClr val="bg1"/>
                  </a:solidFill>
                  <a:latin typeface="Arial"/>
                  <a:cs typeface="Arial"/>
                </a:rPr>
                <a:t>Ken Calvert</a:t>
              </a:r>
              <a:r>
                <a:rPr lang="en-US" altLang="en-US" sz="1100" i="1" dirty="0">
                  <a:latin typeface="Arial"/>
                  <a:cs typeface="Arial"/>
                </a:rPr>
                <a:t>, DD</a:t>
              </a:r>
            </a:p>
          </p:txBody>
        </p:sp>
      </p:grpSp>
      <p:grpSp>
        <p:nvGrpSpPr>
          <p:cNvPr id="111" name="Group 110"/>
          <p:cNvGrpSpPr/>
          <p:nvPr/>
        </p:nvGrpSpPr>
        <p:grpSpPr>
          <a:xfrm>
            <a:off x="6697578" y="3015057"/>
            <a:ext cx="1856232" cy="914399"/>
            <a:chOff x="6621755" y="2245073"/>
            <a:chExt cx="1687003" cy="914399"/>
          </a:xfrm>
        </p:grpSpPr>
        <p:cxnSp>
          <p:nvCxnSpPr>
            <p:cNvPr id="51" name="Straight Connector 50"/>
            <p:cNvCxnSpPr/>
            <p:nvPr/>
          </p:nvCxnSpPr>
          <p:spPr>
            <a:xfrm>
              <a:off x="7491919" y="2245073"/>
              <a:ext cx="0" cy="457200"/>
            </a:xfrm>
            <a:prstGeom prst="line">
              <a:avLst/>
            </a:prstGeom>
            <a:ln w="12700">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6621755" y="2397473"/>
              <a:ext cx="1687003" cy="76199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497715">
                <a:lnSpc>
                  <a:spcPct val="90000"/>
                </a:lnSpc>
                <a:spcBef>
                  <a:spcPct val="0"/>
                </a:spcBef>
                <a:spcAft>
                  <a:spcPct val="35000"/>
                </a:spcAft>
              </a:pPr>
              <a:r>
                <a:rPr lang="en-US" altLang="en-US" sz="1100" b="1" dirty="0">
                  <a:latin typeface="Arial"/>
                  <a:cs typeface="Arial"/>
                </a:rPr>
                <a:t>Information and Intelligent Systems (IIS)</a:t>
              </a:r>
            </a:p>
            <a:p>
              <a:pPr algn="ctr" defTabSz="497715">
                <a:lnSpc>
                  <a:spcPct val="90000"/>
                </a:lnSpc>
                <a:spcBef>
                  <a:spcPct val="0"/>
                </a:spcBef>
                <a:spcAft>
                  <a:spcPct val="35000"/>
                </a:spcAft>
              </a:pPr>
              <a:r>
                <a:rPr lang="en-US" altLang="en-US" sz="1100" i="1" dirty="0">
                  <a:latin typeface="Arial"/>
                  <a:cs typeface="Arial"/>
                </a:rPr>
                <a:t>Howard </a:t>
              </a:r>
              <a:r>
                <a:rPr lang="en-US" altLang="en-US" sz="1100" i="1" dirty="0" err="1">
                  <a:latin typeface="Arial"/>
                  <a:cs typeface="Arial"/>
                </a:rPr>
                <a:t>Wactlar</a:t>
              </a:r>
              <a:r>
                <a:rPr lang="en-US" altLang="en-US" sz="1100" i="1" dirty="0">
                  <a:latin typeface="Arial"/>
                  <a:cs typeface="Arial"/>
                </a:rPr>
                <a:t>, </a:t>
              </a:r>
              <a:r>
                <a:rPr lang="en-US" altLang="en-US" sz="900" i="1" dirty="0">
                  <a:latin typeface="Arial"/>
                  <a:cs typeface="Arial"/>
                </a:rPr>
                <a:t>Acting </a:t>
              </a:r>
              <a:r>
                <a:rPr lang="en-US" altLang="en-US" sz="1100" i="1" dirty="0">
                  <a:latin typeface="Arial"/>
                  <a:cs typeface="Arial"/>
                </a:rPr>
                <a:t>DD</a:t>
              </a:r>
            </a:p>
          </p:txBody>
        </p:sp>
      </p:grpSp>
      <p:pic>
        <p:nvPicPr>
          <p:cNvPr id="102" name="Picture 10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09074" y="1288144"/>
            <a:ext cx="1267526" cy="128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IMG_7585.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914806" y="1288144"/>
            <a:ext cx="1206915" cy="1311150"/>
          </a:xfrm>
          <a:prstGeom prst="rect">
            <a:avLst/>
          </a:prstGeom>
          <a:ln w="38100" cmpd="sng">
            <a:solidFill>
              <a:schemeClr val="tx1"/>
            </a:solidFill>
          </a:ln>
        </p:spPr>
      </p:pic>
      <p:pic>
        <p:nvPicPr>
          <p:cNvPr id="7" name="Picture 6"/>
          <p:cNvPicPr>
            <a:picLocks noChangeAspect="1"/>
          </p:cNvPicPr>
          <p:nvPr/>
        </p:nvPicPr>
        <p:blipFill rotWithShape="1">
          <a:blip r:embed="rId9"/>
          <a:srcRect l="22422" t="3899" r="16983" b="36865"/>
          <a:stretch/>
        </p:blipFill>
        <p:spPr>
          <a:xfrm>
            <a:off x="4969907" y="4042000"/>
            <a:ext cx="1204778" cy="1280160"/>
          </a:xfrm>
          <a:prstGeom prst="rect">
            <a:avLst/>
          </a:prstGeom>
          <a:ln w="38100" cmpd="sng">
            <a:solidFill>
              <a:srgbClr val="000000"/>
            </a:solidFill>
          </a:ln>
        </p:spPr>
      </p:pic>
      <p:pic>
        <p:nvPicPr>
          <p:cNvPr id="3" name="Picture 2"/>
          <p:cNvPicPr>
            <a:picLocks noChangeAspect="1"/>
          </p:cNvPicPr>
          <p:nvPr/>
        </p:nvPicPr>
        <p:blipFill rotWithShape="1">
          <a:blip r:embed="rId10"/>
          <a:srcRect t="5641" b="15412"/>
          <a:stretch/>
        </p:blipFill>
        <p:spPr>
          <a:xfrm>
            <a:off x="7027232" y="4042000"/>
            <a:ext cx="1081021" cy="1280160"/>
          </a:xfrm>
          <a:prstGeom prst="rect">
            <a:avLst/>
          </a:prstGeom>
          <a:ln w="38100" cmpd="sng">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3359796"/>
      </p:ext>
    </p:extLst>
  </p:cSld>
  <p:clrMapOvr>
    <a:masterClrMapping/>
  </p:clrMapOvr>
  <mc:AlternateContent xmlns:mc="http://schemas.openxmlformats.org/markup-compatibility/2006">
    <mc:Choice xmlns:p14="http://schemas.microsoft.com/office/powerpoint/2010/main" Requires="p14">
      <p:transition spd="slow" p14:dur="2000" advTm="49768"/>
    </mc:Choice>
    <mc:Fallback>
      <p:transition spd="slow" advTm="4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0" y="381000"/>
            <a:ext cx="7924800" cy="609600"/>
          </a:xfrm>
        </p:spPr>
        <p:txBody>
          <a:bodyPr>
            <a:normAutofit fontScale="90000"/>
          </a:bodyPr>
          <a:lstStyle/>
          <a:p>
            <a:pPr>
              <a:defRPr/>
            </a:pPr>
            <a:r>
              <a:rPr lang="en-US" altLang="en-US">
                <a:ea typeface="ＭＳ Ｐゴシック" pitchFamily="34" charset="-128"/>
              </a:rPr>
              <a:t>CAREER Personnel and Budgets</a:t>
            </a:r>
          </a:p>
        </p:txBody>
      </p:sp>
      <p:sp>
        <p:nvSpPr>
          <p:cNvPr id="43011" name="Content Placeholder 2"/>
          <p:cNvSpPr>
            <a:spLocks noGrp="1"/>
          </p:cNvSpPr>
          <p:nvPr>
            <p:ph idx="1"/>
          </p:nvPr>
        </p:nvSpPr>
        <p:spPr>
          <a:xfrm>
            <a:off x="0" y="1295400"/>
            <a:ext cx="9144000" cy="5105400"/>
          </a:xfrm>
        </p:spPr>
        <p:txBody>
          <a:bodyPr/>
          <a:lstStyle/>
          <a:p>
            <a:pPr eaLnBrk="1" hangingPunct="1">
              <a:lnSpc>
                <a:spcPct val="90000"/>
              </a:lnSpc>
              <a:buFont typeface="Arial" panose="020B0604020202020204" pitchFamily="34" charset="0"/>
              <a:buChar char="•"/>
              <a:defRPr/>
            </a:pPr>
            <a:r>
              <a:rPr lang="en-US" altLang="en-US" sz="2600" dirty="0">
                <a:ea typeface="ＭＳ Ｐゴシック" panose="020B0600070205080204" pitchFamily="34" charset="-128"/>
              </a:rPr>
              <a:t>No co-principal investigators are allowed</a:t>
            </a:r>
          </a:p>
          <a:p>
            <a:pPr eaLnBrk="1" hangingPunct="1">
              <a:lnSpc>
                <a:spcPct val="90000"/>
              </a:lnSpc>
              <a:buFont typeface="Arial" panose="020B0604020202020204" pitchFamily="34" charset="0"/>
              <a:buChar char="•"/>
              <a:defRPr/>
            </a:pPr>
            <a:endParaRPr lang="en-US" altLang="en-US" sz="800" dirty="0">
              <a:ea typeface="ＭＳ Ｐゴシック" panose="020B0600070205080204" pitchFamily="34" charset="-128"/>
            </a:endParaRPr>
          </a:p>
          <a:p>
            <a:pPr eaLnBrk="1" hangingPunct="1">
              <a:lnSpc>
                <a:spcPct val="90000"/>
              </a:lnSpc>
              <a:buFont typeface="Arial" panose="020B0604020202020204" pitchFamily="34" charset="0"/>
              <a:buChar char="•"/>
              <a:defRPr/>
            </a:pPr>
            <a:r>
              <a:rPr lang="en-US" altLang="en-US" sz="2600" dirty="0">
                <a:ea typeface="ＭＳ Ｐゴシック" panose="020B0600070205080204" pitchFamily="34" charset="-128"/>
              </a:rPr>
              <a:t>Consultants and senior personnel costs are allowed in sub-awards </a:t>
            </a:r>
            <a:r>
              <a:rPr lang="en-US" b="1" dirty="0">
                <a:solidFill>
                  <a:srgbClr val="FF0000"/>
                </a:solidFill>
                <a:latin typeface="+mn-lt"/>
                <a:ea typeface="Garamond" charset="0"/>
                <a:cs typeface="Garamond" charset="0"/>
              </a:rPr>
              <a:t>commensurate with a limited collaborative role in the project  NEW!!!</a:t>
            </a:r>
            <a:endParaRPr lang="en-US" altLang="en-US" b="1" dirty="0">
              <a:solidFill>
                <a:srgbClr val="FF0000"/>
              </a:solidFill>
              <a:latin typeface="+mn-lt"/>
              <a:ea typeface="ＭＳ Ｐゴシック" panose="020B0600070205080204" pitchFamily="34" charset="-128"/>
            </a:endParaRPr>
          </a:p>
          <a:p>
            <a:pPr eaLnBrk="1" hangingPunct="1">
              <a:lnSpc>
                <a:spcPct val="90000"/>
              </a:lnSpc>
              <a:buFont typeface="Arial" panose="020B0604020202020204" pitchFamily="34" charset="0"/>
              <a:buChar char="•"/>
              <a:defRPr/>
            </a:pPr>
            <a:endParaRPr lang="en-US" altLang="en-US" sz="800" dirty="0">
              <a:ea typeface="ＭＳ Ｐゴシック" panose="020B0600070205080204" pitchFamily="34" charset="-128"/>
            </a:endParaRPr>
          </a:p>
          <a:p>
            <a:pPr eaLnBrk="1" hangingPunct="1">
              <a:lnSpc>
                <a:spcPct val="90000"/>
              </a:lnSpc>
              <a:buFont typeface="Arial" panose="020B0604020202020204" pitchFamily="34" charset="0"/>
              <a:buChar char="•"/>
              <a:defRPr/>
            </a:pPr>
            <a:r>
              <a:rPr lang="en-US" altLang="en-US" sz="2600" dirty="0">
                <a:ea typeface="ＭＳ Ｐゴシック" panose="020B0600070205080204" pitchFamily="34" charset="-128"/>
              </a:rPr>
              <a:t>Some programs will support buy out of academic year time for teaching-intensive institutions (check with your Program Officer)</a:t>
            </a:r>
          </a:p>
          <a:p>
            <a:pPr eaLnBrk="1" hangingPunct="1">
              <a:lnSpc>
                <a:spcPct val="90000"/>
              </a:lnSpc>
              <a:buFont typeface="Arial" panose="020B0604020202020204" pitchFamily="34" charset="0"/>
              <a:buChar char="•"/>
              <a:defRPr/>
            </a:pPr>
            <a:endParaRPr lang="en-US" altLang="en-US" sz="800" dirty="0">
              <a:ea typeface="ＭＳ Ｐゴシック" panose="020B0600070205080204" pitchFamily="34" charset="-128"/>
            </a:endParaRPr>
          </a:p>
          <a:p>
            <a:pPr eaLnBrk="1" hangingPunct="1">
              <a:lnSpc>
                <a:spcPct val="90000"/>
              </a:lnSpc>
              <a:buFont typeface="Arial" panose="020B0604020202020204" pitchFamily="34" charset="0"/>
              <a:buChar char="•"/>
              <a:defRPr/>
            </a:pPr>
            <a:r>
              <a:rPr lang="en-US" altLang="en-US" sz="2600" dirty="0">
                <a:ea typeface="ＭＳ Ｐゴシック" panose="020B0600070205080204" pitchFamily="34" charset="-128"/>
              </a:rPr>
              <a:t>Support for education plan may be requested</a:t>
            </a:r>
          </a:p>
          <a:p>
            <a:pPr eaLnBrk="1" hangingPunct="1">
              <a:lnSpc>
                <a:spcPct val="90000"/>
              </a:lnSpc>
              <a:buFont typeface="Arial" panose="020B0604020202020204" pitchFamily="34" charset="0"/>
              <a:buChar char="•"/>
              <a:defRPr/>
            </a:pPr>
            <a:endParaRPr lang="en-US" altLang="en-US" sz="800" dirty="0">
              <a:ea typeface="ＭＳ Ｐゴシック" panose="020B0600070205080204" pitchFamily="34" charset="-128"/>
            </a:endParaRPr>
          </a:p>
          <a:p>
            <a:pPr eaLnBrk="1" hangingPunct="1">
              <a:lnSpc>
                <a:spcPct val="90000"/>
              </a:lnSpc>
              <a:buFont typeface="Arial" panose="020B0604020202020204" pitchFamily="34" charset="0"/>
              <a:buChar char="•"/>
              <a:defRPr/>
            </a:pPr>
            <a:r>
              <a:rPr lang="en-US" altLang="en-US" sz="2600" dirty="0">
                <a:ea typeface="ＭＳ Ｐゴシック" panose="020B0600070205080204" pitchFamily="34" charset="-128"/>
              </a:rPr>
              <a:t>International activities are encouraged and may be supported by the Office of International Science and Engineering (OISE)</a:t>
            </a:r>
          </a:p>
          <a:p>
            <a:pPr eaLnBrk="1" hangingPunct="1">
              <a:lnSpc>
                <a:spcPct val="90000"/>
              </a:lnSpc>
              <a:buFont typeface="Arial" panose="020B0604020202020204" pitchFamily="34" charset="0"/>
              <a:buChar char="•"/>
              <a:defRPr/>
            </a:pPr>
            <a:endParaRPr lang="en-US" altLang="en-US" sz="800" dirty="0">
              <a:ea typeface="ＭＳ Ｐゴシック" panose="020B0600070205080204" pitchFamily="34" charset="-128"/>
            </a:endParaRPr>
          </a:p>
        </p:txBody>
      </p:sp>
      <p:pic>
        <p:nvPicPr>
          <p:cNvPr id="48132"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BC9DD539-413F-9F40-B33A-9ECCD8E942DF}" type="slidenum">
              <a:rPr lang="en-US" altLang="en-US" sz="1200">
                <a:solidFill>
                  <a:srgbClr val="969696"/>
                </a:solidFill>
                <a:ea typeface="ＭＳ Ｐゴシック" charset="-128"/>
              </a:rPr>
              <a:pPr>
                <a:spcBef>
                  <a:spcPct val="0"/>
                </a:spcBef>
                <a:buFontTx/>
                <a:buNone/>
              </a:pPr>
              <a:t>20</a:t>
            </a:fld>
            <a:endParaRPr lang="en-US" altLang="en-US" sz="1200">
              <a:solidFill>
                <a:srgbClr val="969696"/>
              </a:solidFill>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755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143000"/>
            <a:ext cx="8229600" cy="5335588"/>
          </a:xfrm>
          <a:prstGeom prst="rect">
            <a:avLst/>
          </a:prstGeom>
        </p:spPr>
        <p:txBody>
          <a:bodyPr>
            <a:spAutoFit/>
          </a:bodyPr>
          <a:lstStyle/>
          <a:p>
            <a:pPr marL="457200" indent="-457200">
              <a:spcBef>
                <a:spcPts val="0"/>
              </a:spcBef>
              <a:spcAft>
                <a:spcPts val="600"/>
              </a:spcAft>
              <a:buFont typeface="Arial" panose="020B0604020202020204" pitchFamily="34" charset="0"/>
              <a:buChar char="•"/>
              <a:tabLst>
                <a:tab pos="225425" algn="l"/>
              </a:tabLst>
              <a:defRPr/>
            </a:pPr>
            <a:r>
              <a:rPr lang="en-US" sz="2800" b="1" dirty="0">
                <a:latin typeface="+mj-lt"/>
                <a:ea typeface="Garamond" charset="0"/>
                <a:cs typeface="Garamond" charset="0"/>
              </a:rPr>
              <a:t>Project Description or Facilities, Equipment and Other Resources must document the nature of all project collaborations, such as:</a:t>
            </a:r>
          </a:p>
          <a:p>
            <a:pPr marL="742950" lvl="2" indent="-230188" eaLnBrk="1" hangingPunct="1">
              <a:buSzPct val="80000"/>
              <a:buFont typeface="Courier New" panose="02070309020205020404" pitchFamily="49" charset="0"/>
              <a:buChar char="•"/>
              <a:tabLst>
                <a:tab pos="225425" algn="l"/>
              </a:tabLst>
              <a:defRPr/>
            </a:pPr>
            <a:r>
              <a:rPr lang="en-US" b="1" dirty="0">
                <a:latin typeface="+mj-lt"/>
                <a:ea typeface="Garamond" charset="0"/>
                <a:cs typeface="Garamond" charset="0"/>
              </a:rPr>
              <a:t>Intellectual contributions to the project</a:t>
            </a:r>
          </a:p>
          <a:p>
            <a:pPr marL="742950" lvl="2" indent="-230188" eaLnBrk="1" hangingPunct="1">
              <a:buSzPct val="80000"/>
              <a:buFont typeface="Courier New" panose="02070309020205020404" pitchFamily="49" charset="0"/>
              <a:buChar char="•"/>
              <a:tabLst>
                <a:tab pos="225425" algn="l"/>
              </a:tabLst>
              <a:defRPr/>
            </a:pPr>
            <a:r>
              <a:rPr lang="en-US" b="1" dirty="0">
                <a:latin typeface="+mj-lt"/>
                <a:ea typeface="Garamond" charset="0"/>
                <a:cs typeface="Garamond" charset="0"/>
              </a:rPr>
              <a:t>Permission to access a site, use instrumentation or facility</a:t>
            </a:r>
          </a:p>
          <a:p>
            <a:pPr marL="742950" lvl="2" indent="-230188" eaLnBrk="1" hangingPunct="1">
              <a:buSzPct val="80000"/>
              <a:buFont typeface="Courier New" panose="02070309020205020404" pitchFamily="49" charset="0"/>
              <a:buChar char="•"/>
              <a:tabLst>
                <a:tab pos="225425" algn="l"/>
              </a:tabLst>
              <a:defRPr/>
            </a:pPr>
            <a:r>
              <a:rPr lang="en-US" b="1" dirty="0">
                <a:latin typeface="+mj-lt"/>
                <a:ea typeface="Garamond" charset="0"/>
                <a:cs typeface="Garamond" charset="0"/>
              </a:rPr>
              <a:t>Offer to furnish samples / materials for research</a:t>
            </a:r>
          </a:p>
          <a:p>
            <a:pPr marL="742950" lvl="2" indent="-230188" eaLnBrk="1" hangingPunct="1">
              <a:buSzPct val="80000"/>
              <a:buFont typeface="Courier New" panose="02070309020205020404" pitchFamily="49" charset="0"/>
              <a:buChar char="•"/>
              <a:tabLst>
                <a:tab pos="225425" algn="l"/>
              </a:tabLst>
              <a:defRPr/>
            </a:pPr>
            <a:r>
              <a:rPr lang="en-US" b="1" dirty="0">
                <a:latin typeface="+mj-lt"/>
                <a:ea typeface="Garamond" charset="0"/>
                <a:cs typeface="Garamond" charset="0"/>
              </a:rPr>
              <a:t>Logistical support / evaluation services</a:t>
            </a:r>
          </a:p>
          <a:p>
            <a:pPr marL="742950" lvl="2" indent="-230188" eaLnBrk="1" hangingPunct="1">
              <a:buSzPct val="80000"/>
              <a:buFont typeface="Courier New" panose="02070309020205020404" pitchFamily="49" charset="0"/>
              <a:buChar char="•"/>
              <a:tabLst>
                <a:tab pos="225425" algn="l"/>
              </a:tabLst>
              <a:defRPr/>
            </a:pPr>
            <a:r>
              <a:rPr lang="en-US" b="1" dirty="0">
                <a:latin typeface="+mj-lt"/>
                <a:ea typeface="Garamond" charset="0"/>
                <a:cs typeface="Garamond" charset="0"/>
              </a:rPr>
              <a:t>Mentoring of U.S. students at a foreign site</a:t>
            </a:r>
          </a:p>
          <a:p>
            <a:pPr marL="457200" indent="-457200">
              <a:spcBef>
                <a:spcPts val="1200"/>
              </a:spcBef>
              <a:spcAft>
                <a:spcPts val="0"/>
              </a:spcAft>
              <a:buFont typeface="Arial" panose="020B0604020202020204" pitchFamily="34" charset="0"/>
              <a:buChar char="•"/>
              <a:tabLst>
                <a:tab pos="225425" algn="l"/>
              </a:tabLst>
              <a:defRPr/>
            </a:pPr>
            <a:r>
              <a:rPr lang="en-US" sz="2800" b="1" dirty="0">
                <a:latin typeface="+mj-lt"/>
                <a:ea typeface="Garamond" charset="0"/>
                <a:cs typeface="Garamond" charset="0"/>
              </a:rPr>
              <a:t>Letter should contain a single-sentence statement of collaboration:</a:t>
            </a:r>
          </a:p>
          <a:p>
            <a:pPr marL="742950" lvl="2" indent="-230188" eaLnBrk="1" hangingPunct="1">
              <a:buSzPct val="80000"/>
              <a:buFont typeface="Courier New" panose="02070309020205020404" pitchFamily="49" charset="0"/>
              <a:buChar char="•"/>
              <a:tabLst>
                <a:tab pos="225425" algn="l"/>
              </a:tabLst>
              <a:defRPr/>
            </a:pPr>
            <a:r>
              <a:rPr lang="en-US" b="1" dirty="0">
                <a:latin typeface="+mj-lt"/>
                <a:ea typeface="Garamond" charset="0"/>
                <a:cs typeface="Garamond" charset="0"/>
              </a:rPr>
              <a:t>“If the proposal submitted by Dr. [name of the PI] entitled [proposal title] is selected for funding by the NSF, it is my intent to collaborate and/or commit resources as detailed in the Project Description.”</a:t>
            </a:r>
          </a:p>
          <a:p>
            <a:pPr marL="742950" lvl="2" indent="-230188" eaLnBrk="1" hangingPunct="1">
              <a:lnSpc>
                <a:spcPct val="150000"/>
              </a:lnSpc>
              <a:buSzPct val="80000"/>
              <a:buFont typeface="Courier New" panose="02070309020205020404" pitchFamily="49" charset="0"/>
              <a:buChar char="•"/>
              <a:tabLst>
                <a:tab pos="225425" algn="l"/>
              </a:tabLst>
              <a:defRPr/>
            </a:pPr>
            <a:r>
              <a:rPr lang="en-US" b="1" dirty="0">
                <a:latin typeface="+mj-lt"/>
                <a:ea typeface="Garamond" charset="0"/>
                <a:cs typeface="Garamond" charset="0"/>
              </a:rPr>
              <a:t>Must NOT recommend or endorse PI or project</a:t>
            </a:r>
          </a:p>
        </p:txBody>
      </p:sp>
      <p:sp>
        <p:nvSpPr>
          <p:cNvPr id="4" name="Title 1"/>
          <p:cNvSpPr txBox="1">
            <a:spLocks/>
          </p:cNvSpPr>
          <p:nvPr/>
        </p:nvSpPr>
        <p:spPr>
          <a:xfrm>
            <a:off x="639763" y="274638"/>
            <a:ext cx="7999412" cy="1143000"/>
          </a:xfrm>
          <a:prstGeom prst="rect">
            <a:avLst/>
          </a:prstGeom>
        </p:spPr>
        <p:txBody>
          <a:bodyPr/>
          <a:lstStyle>
            <a:lvl1pPr algn="l" rtl="0" eaLnBrk="0" fontAlgn="base" hangingPunct="0">
              <a:spcBef>
                <a:spcPct val="0"/>
              </a:spcBef>
              <a:spcAft>
                <a:spcPct val="0"/>
              </a:spcAft>
              <a:defRPr sz="3200" b="1">
                <a:solidFill>
                  <a:srgbClr val="000099"/>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rgbClr val="000099"/>
                </a:solidFill>
                <a:latin typeface="Calibri"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200" b="1">
                <a:solidFill>
                  <a:srgbClr val="000099"/>
                </a:solidFill>
                <a:latin typeface="Calibri"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200" b="1">
                <a:solidFill>
                  <a:srgbClr val="000099"/>
                </a:solidFill>
                <a:latin typeface="Calibri"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200" b="1">
                <a:solidFill>
                  <a:srgbClr val="000099"/>
                </a:solidFill>
                <a:latin typeface="Calibri" pitchFamily="-112" charset="0"/>
                <a:ea typeface="ＭＳ Ｐゴシック" pitchFamily="-112" charset="-128"/>
                <a:cs typeface="ＭＳ Ｐゴシック" pitchFamily="-112" charset="-128"/>
              </a:defRPr>
            </a:lvl5pPr>
            <a:lvl6pPr marL="457200" algn="l" rtl="0" fontAlgn="base">
              <a:spcBef>
                <a:spcPct val="0"/>
              </a:spcBef>
              <a:spcAft>
                <a:spcPct val="0"/>
              </a:spcAft>
              <a:defRPr sz="3200" b="1">
                <a:solidFill>
                  <a:srgbClr val="000099"/>
                </a:solidFill>
                <a:latin typeface="Garamond" pitchFamily="-112" charset="0"/>
              </a:defRPr>
            </a:lvl6pPr>
            <a:lvl7pPr marL="914400" algn="l" rtl="0" fontAlgn="base">
              <a:spcBef>
                <a:spcPct val="0"/>
              </a:spcBef>
              <a:spcAft>
                <a:spcPct val="0"/>
              </a:spcAft>
              <a:defRPr sz="3200" b="1">
                <a:solidFill>
                  <a:srgbClr val="000099"/>
                </a:solidFill>
                <a:latin typeface="Garamond" pitchFamily="-112" charset="0"/>
              </a:defRPr>
            </a:lvl7pPr>
            <a:lvl8pPr marL="1371600" algn="l" rtl="0" fontAlgn="base">
              <a:spcBef>
                <a:spcPct val="0"/>
              </a:spcBef>
              <a:spcAft>
                <a:spcPct val="0"/>
              </a:spcAft>
              <a:defRPr sz="3200" b="1">
                <a:solidFill>
                  <a:srgbClr val="000099"/>
                </a:solidFill>
                <a:latin typeface="Garamond" pitchFamily="-112" charset="0"/>
              </a:defRPr>
            </a:lvl8pPr>
            <a:lvl9pPr marL="1828800" algn="l" rtl="0" fontAlgn="base">
              <a:spcBef>
                <a:spcPct val="0"/>
              </a:spcBef>
              <a:spcAft>
                <a:spcPct val="0"/>
              </a:spcAft>
              <a:defRPr sz="3200" b="1">
                <a:solidFill>
                  <a:srgbClr val="000099"/>
                </a:solidFill>
                <a:latin typeface="Garamond" pitchFamily="-112" charset="0"/>
              </a:defRPr>
            </a:lvl9pPr>
          </a:lstStyle>
          <a:p>
            <a:pPr algn="ctr">
              <a:defRPr/>
            </a:pPr>
            <a:endParaRPr lang="en-US" sz="4400" dirty="0">
              <a:effectLst>
                <a:outerShdw blurRad="38100" dist="38100" dir="2700000" algn="tl">
                  <a:srgbClr val="C0C0C0"/>
                </a:outerShdw>
              </a:effectLst>
              <a:latin typeface="Garamond" charset="0"/>
              <a:ea typeface="Garamond" charset="0"/>
              <a:cs typeface="Garamond" charset="0"/>
            </a:endParaRPr>
          </a:p>
        </p:txBody>
      </p:sp>
      <p:sp>
        <p:nvSpPr>
          <p:cNvPr id="2" name="Title 1"/>
          <p:cNvSpPr>
            <a:spLocks noGrp="1"/>
          </p:cNvSpPr>
          <p:nvPr>
            <p:ph type="ctrTitle"/>
          </p:nvPr>
        </p:nvSpPr>
        <p:spPr>
          <a:xfrm>
            <a:off x="895350" y="271463"/>
            <a:ext cx="7772400" cy="685800"/>
          </a:xfrm>
        </p:spPr>
        <p:txBody>
          <a:bodyPr/>
          <a:lstStyle/>
          <a:p>
            <a:pPr>
              <a:defRPr/>
            </a:pPr>
            <a:br>
              <a:rPr lang="en-US" dirty="0">
                <a:effectLst>
                  <a:outerShdw blurRad="38100" dist="38100" dir="2700000" algn="tl">
                    <a:srgbClr val="C0C0C0"/>
                  </a:outerShdw>
                </a:effectLst>
                <a:latin typeface="Garamond" charset="0"/>
                <a:ea typeface="Garamond" charset="0"/>
                <a:cs typeface="Garamond" charset="0"/>
              </a:rPr>
            </a:br>
            <a:r>
              <a:rPr lang="en-US" dirty="0">
                <a:effectLst>
                  <a:outerShdw blurRad="38100" dist="38100" dir="2700000" algn="tl">
                    <a:srgbClr val="C0C0C0"/>
                  </a:outerShdw>
                </a:effectLst>
                <a:ea typeface="Garamond" charset="0"/>
                <a:cs typeface="Garamond" charset="0"/>
              </a:rPr>
              <a:t>Letter(s) of Collaboration</a:t>
            </a:r>
            <a:br>
              <a:rPr lang="en-US" dirty="0">
                <a:effectLst>
                  <a:outerShdw blurRad="38100" dist="38100" dir="2700000" algn="tl">
                    <a:srgbClr val="C0C0C0"/>
                  </a:outerShdw>
                </a:effectLst>
                <a:ea typeface="Garamond" charset="0"/>
                <a:cs typeface="Garamond" charset="0"/>
              </a:rPr>
            </a:b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315"/>
    </mc:Choice>
    <mc:Fallback>
      <p:transition spd="slow" advTm="2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914400" y="228600"/>
            <a:ext cx="7772400" cy="914400"/>
          </a:xfrm>
        </p:spPr>
        <p:txBody>
          <a:bodyPr/>
          <a:lstStyle/>
          <a:p>
            <a:r>
              <a:rPr lang="en-US" altLang="en-US">
                <a:latin typeface="Arial" charset="0"/>
                <a:ea typeface="ＭＳ Ｐゴシック" charset="-128"/>
              </a:rPr>
              <a:t>Departmental Letter (2 pages)</a:t>
            </a:r>
          </a:p>
        </p:txBody>
      </p:sp>
      <p:sp>
        <p:nvSpPr>
          <p:cNvPr id="52227" name="Content Placeholder 2"/>
          <p:cNvSpPr>
            <a:spLocks noGrp="1"/>
          </p:cNvSpPr>
          <p:nvPr>
            <p:ph idx="1"/>
          </p:nvPr>
        </p:nvSpPr>
        <p:spPr>
          <a:xfrm>
            <a:off x="228600" y="1524000"/>
            <a:ext cx="8686800" cy="4953000"/>
          </a:xfrm>
        </p:spPr>
        <p:txBody>
          <a:bodyPr/>
          <a:lstStyle/>
          <a:p>
            <a:pPr marL="501650" lvl="2" eaLnBrk="1" hangingPunct="1">
              <a:lnSpc>
                <a:spcPct val="90000"/>
              </a:lnSpc>
              <a:spcAft>
                <a:spcPts val="600"/>
              </a:spcAft>
              <a:buFont typeface="Times" charset="0"/>
              <a:buChar char="•"/>
            </a:pPr>
            <a:r>
              <a:rPr lang="en-US" altLang="en-US" sz="2600">
                <a:latin typeface="Arial" charset="0"/>
                <a:ea typeface="ＭＳ Ｐゴシック" charset="-128"/>
              </a:rPr>
              <a:t>Support for the PI’s proposed CAREER research and education activities </a:t>
            </a:r>
          </a:p>
          <a:p>
            <a:pPr marL="501650" lvl="2" eaLnBrk="1" hangingPunct="1">
              <a:lnSpc>
                <a:spcPct val="90000"/>
              </a:lnSpc>
              <a:spcAft>
                <a:spcPts val="600"/>
              </a:spcAft>
              <a:buFont typeface="Times" charset="0"/>
              <a:buChar char="•"/>
            </a:pPr>
            <a:r>
              <a:rPr lang="en-US" altLang="en-US" sz="2600">
                <a:latin typeface="Arial" charset="0"/>
                <a:ea typeface="ＭＳ Ｐゴシック" charset="-128"/>
              </a:rPr>
              <a:t>Relationship between the PI’s career goals and job responsibilities and that of the department</a:t>
            </a:r>
          </a:p>
          <a:p>
            <a:pPr marL="501650" lvl="2" eaLnBrk="1" hangingPunct="1">
              <a:lnSpc>
                <a:spcPct val="90000"/>
              </a:lnSpc>
              <a:spcAft>
                <a:spcPts val="600"/>
              </a:spcAft>
              <a:buFont typeface="Times" charset="0"/>
              <a:buChar char="•"/>
            </a:pPr>
            <a:r>
              <a:rPr lang="en-US" altLang="en-US" sz="2600">
                <a:latin typeface="Arial" charset="0"/>
                <a:ea typeface="ＭＳ Ｐゴシック" charset="-128"/>
              </a:rPr>
              <a:t>Commitment to the professional development of the PI with mentoring and support for the PI’s efforts to integrate research and education</a:t>
            </a:r>
          </a:p>
          <a:p>
            <a:pPr marL="501650" lvl="2" eaLnBrk="1" hangingPunct="1">
              <a:lnSpc>
                <a:spcPct val="90000"/>
              </a:lnSpc>
              <a:spcAft>
                <a:spcPts val="600"/>
              </a:spcAft>
              <a:buFont typeface="Times" charset="0"/>
              <a:buChar char="•"/>
            </a:pPr>
            <a:r>
              <a:rPr lang="en-US" altLang="en-US" sz="2600">
                <a:latin typeface="Arial" charset="0"/>
                <a:ea typeface="ＭＳ Ｐゴシック" charset="-128"/>
              </a:rPr>
              <a:t>Verification that the PI is eligible for the CAREER </a:t>
            </a:r>
            <a:r>
              <a:rPr lang="en-US" altLang="en-US" sz="2800">
                <a:latin typeface="Arial" charset="0"/>
                <a:ea typeface="ＭＳ Ｐゴシック" charset="-128"/>
              </a:rPr>
              <a:t>program</a:t>
            </a:r>
          </a:p>
          <a:p>
            <a:pPr marL="501650" lvl="2" eaLnBrk="1" hangingPunct="1">
              <a:lnSpc>
                <a:spcPct val="90000"/>
              </a:lnSpc>
              <a:spcAft>
                <a:spcPts val="600"/>
              </a:spcAft>
              <a:buFont typeface="Times" charset="0"/>
              <a:buChar char="•"/>
            </a:pPr>
            <a:r>
              <a:rPr lang="en-US" altLang="x-none" sz="2600">
                <a:latin typeface="Arial" charset="0"/>
                <a:ea typeface="Arial" charset="0"/>
                <a:cs typeface="Arial" charset="0"/>
              </a:rPr>
              <a:t>Demonstrate how the faculty member's appointment satisfies all the requirements of tenure-track equivalency (if applicable)</a:t>
            </a:r>
            <a:endParaRPr lang="en-US" altLang="en-US" sz="2600">
              <a:latin typeface="Arial" charset="0"/>
              <a:ea typeface="Arial" charset="0"/>
              <a:cs typeface="Arial" charset="0"/>
            </a:endParaRPr>
          </a:p>
          <a:p>
            <a:pPr marL="501650" lvl="2" eaLnBrk="1" hangingPunct="1">
              <a:lnSpc>
                <a:spcPct val="90000"/>
              </a:lnSpc>
              <a:spcAft>
                <a:spcPts val="600"/>
              </a:spcAft>
              <a:buFont typeface="Times" charset="0"/>
              <a:buChar char="•"/>
            </a:pPr>
            <a:endParaRPr lang="en-US" altLang="en-US" sz="2800">
              <a:latin typeface="Arial" charset="0"/>
              <a:ea typeface="ＭＳ Ｐゴシック" charset="-128"/>
            </a:endParaRPr>
          </a:p>
          <a:p>
            <a:pPr marL="501650" lvl="2" eaLnBrk="1" hangingPunct="1">
              <a:lnSpc>
                <a:spcPct val="90000"/>
              </a:lnSpc>
              <a:spcAft>
                <a:spcPts val="600"/>
              </a:spcAft>
              <a:buFont typeface="Times" charset="0"/>
              <a:buChar char="•"/>
            </a:pPr>
            <a:endParaRPr lang="en-US" altLang="en-US" sz="2800">
              <a:latin typeface="Arial" charset="0"/>
              <a:ea typeface="ＭＳ Ｐゴシック" charset="-128"/>
            </a:endParaRPr>
          </a:p>
        </p:txBody>
      </p:sp>
      <p:pic>
        <p:nvPicPr>
          <p:cNvPr id="52228"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1D7C8CCE-87D9-B54B-92D6-D3A502B66AB4}" type="slidenum">
              <a:rPr lang="en-US" altLang="en-US" sz="1200">
                <a:solidFill>
                  <a:srgbClr val="969696"/>
                </a:solidFill>
                <a:ea typeface="ＭＳ Ｐゴシック" charset="-128"/>
              </a:rPr>
              <a:pPr>
                <a:spcBef>
                  <a:spcPct val="0"/>
                </a:spcBef>
                <a:buFontTx/>
                <a:buNone/>
              </a:pPr>
              <a:t>22</a:t>
            </a:fld>
            <a:endParaRPr lang="en-US" altLang="en-US" sz="1200">
              <a:solidFill>
                <a:srgbClr val="969696"/>
              </a:solidFill>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713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533400" y="533400"/>
            <a:ext cx="8382000" cy="792163"/>
          </a:xfrm>
        </p:spPr>
        <p:txBody>
          <a:bodyPr anchor="t"/>
          <a:lstStyle/>
          <a:p>
            <a:r>
              <a:rPr lang="en-US" altLang="en-US">
                <a:latin typeface="Arial" charset="0"/>
                <a:ea typeface="ＭＳ Ｐゴシック" charset="-128"/>
              </a:rPr>
              <a:t>Traits of Successful CAREER Proposals</a:t>
            </a:r>
          </a:p>
        </p:txBody>
      </p:sp>
      <p:sp>
        <p:nvSpPr>
          <p:cNvPr id="54275" name="Content Placeholder 2"/>
          <p:cNvSpPr>
            <a:spLocks noGrp="1"/>
          </p:cNvSpPr>
          <p:nvPr>
            <p:ph idx="1"/>
          </p:nvPr>
        </p:nvSpPr>
        <p:spPr>
          <a:xfrm>
            <a:off x="457200" y="1600200"/>
            <a:ext cx="8229600" cy="4724400"/>
          </a:xfrm>
        </p:spPr>
        <p:txBody>
          <a:bodyPr/>
          <a:lstStyle/>
          <a:p>
            <a:pPr eaLnBrk="1" hangingPunct="1"/>
            <a:r>
              <a:rPr lang="en-US" altLang="en-US" sz="2400">
                <a:latin typeface="Arial" charset="0"/>
                <a:ea typeface="ＭＳ Ｐゴシック" charset="-128"/>
              </a:rPr>
              <a:t>CAREER proposals should match the expectations in the disciplinary programs in terms of research and education - This is a highly competitive program!</a:t>
            </a:r>
          </a:p>
          <a:p>
            <a:pPr eaLnBrk="1" hangingPunct="1"/>
            <a:r>
              <a:rPr lang="en-US" altLang="en-US" sz="2400">
                <a:latin typeface="Arial" charset="0"/>
                <a:ea typeface="ＭＳ Ｐゴシック" charset="-128"/>
              </a:rPr>
              <a:t>Written with peer reviewers (Ad Hoc and/or Panel) in mind - </a:t>
            </a:r>
            <a:r>
              <a:rPr lang="en-US" altLang="en-US" sz="2400">
                <a:solidFill>
                  <a:srgbClr val="000099"/>
                </a:solidFill>
                <a:latin typeface="Arial" charset="0"/>
                <a:ea typeface="ＭＳ Ｐゴシック" charset="-128"/>
              </a:rPr>
              <a:t>Ask your Program Officer </a:t>
            </a:r>
            <a:r>
              <a:rPr lang="en-US" altLang="en-US" sz="2400">
                <a:latin typeface="Arial" charset="0"/>
                <a:ea typeface="ＭＳ Ｐゴシック" charset="-128"/>
              </a:rPr>
              <a:t>what types of reviewers will be assessing your proposal</a:t>
            </a:r>
          </a:p>
          <a:p>
            <a:pPr eaLnBrk="1" hangingPunct="1"/>
            <a:r>
              <a:rPr lang="en-US" altLang="en-US" sz="2400">
                <a:latin typeface="Arial" charset="0"/>
                <a:ea typeface="ＭＳ Ｐゴシック" charset="-128"/>
              </a:rPr>
              <a:t>Appropriate scope of education and research activities.  It is a 5-year plan, not your whole life</a:t>
            </a:r>
          </a:p>
          <a:p>
            <a:pPr eaLnBrk="1" hangingPunct="1"/>
            <a:r>
              <a:rPr lang="en-US" altLang="en-US" sz="2400">
                <a:latin typeface="Arial" charset="0"/>
                <a:ea typeface="ＭＳ Ｐゴシック" charset="-128"/>
              </a:rPr>
              <a:t>Goes outside the education box of regular research proposals in your field</a:t>
            </a:r>
          </a:p>
          <a:p>
            <a:pPr eaLnBrk="1" hangingPunct="1"/>
            <a:r>
              <a:rPr lang="en-US" altLang="en-US" sz="2400">
                <a:latin typeface="Arial" charset="0"/>
                <a:ea typeface="ＭＳ Ｐゴシック" charset="-128"/>
              </a:rPr>
              <a:t>Strikes a balance between doable research activities and more risky pursuits</a:t>
            </a:r>
          </a:p>
          <a:p>
            <a:pPr eaLnBrk="1" hangingPunct="1"/>
            <a:endParaRPr lang="en-US" altLang="en-US" sz="2000">
              <a:latin typeface="Arial" charset="0"/>
              <a:ea typeface="Arial" charset="0"/>
              <a:cs typeface="Arial" charset="0"/>
            </a:endParaRPr>
          </a:p>
        </p:txBody>
      </p:sp>
      <p:pic>
        <p:nvPicPr>
          <p:cNvPr id="54276"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174BE054-AEC1-D84F-8B8B-71E85E8073AD}" type="slidenum">
              <a:rPr lang="en-US" altLang="en-US" sz="1200">
                <a:solidFill>
                  <a:srgbClr val="969696"/>
                </a:solidFill>
                <a:ea typeface="ＭＳ Ｐゴシック" charset="-128"/>
              </a:rPr>
              <a:pPr>
                <a:spcBef>
                  <a:spcPct val="0"/>
                </a:spcBef>
                <a:buFontTx/>
                <a:buNone/>
              </a:pPr>
              <a:t>23</a:t>
            </a:fld>
            <a:endParaRPr lang="en-US" altLang="en-US" sz="1200">
              <a:solidFill>
                <a:srgbClr val="969696"/>
              </a:solidFill>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943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38200" y="274638"/>
            <a:ext cx="7924800" cy="1249362"/>
          </a:xfrm>
        </p:spPr>
        <p:txBody>
          <a:bodyPr/>
          <a:lstStyle/>
          <a:p>
            <a:r>
              <a:rPr lang="en-US" altLang="en-US" dirty="0">
                <a:latin typeface="Arial" charset="0"/>
                <a:ea typeface="ＭＳ Ｐゴシック" charset="-128"/>
              </a:rPr>
              <a:t>PECASE: Presidential Early Career Awards for Scientists and Engineers</a:t>
            </a:r>
          </a:p>
        </p:txBody>
      </p:sp>
      <p:sp>
        <p:nvSpPr>
          <p:cNvPr id="56323" name="Rectangle 3"/>
          <p:cNvSpPr>
            <a:spLocks noGrp="1" noChangeArrowheads="1"/>
          </p:cNvSpPr>
          <p:nvPr>
            <p:ph type="body" idx="1"/>
          </p:nvPr>
        </p:nvSpPr>
        <p:spPr>
          <a:xfrm>
            <a:off x="609600" y="1828800"/>
            <a:ext cx="8305800" cy="4724400"/>
          </a:xfrm>
        </p:spPr>
        <p:txBody>
          <a:bodyPr/>
          <a:lstStyle/>
          <a:p>
            <a:pPr eaLnBrk="1" hangingPunct="1">
              <a:lnSpc>
                <a:spcPct val="90000"/>
              </a:lnSpc>
            </a:pPr>
            <a:r>
              <a:rPr lang="en-US" altLang="en-US" sz="2600">
                <a:solidFill>
                  <a:srgbClr val="000099"/>
                </a:solidFill>
                <a:latin typeface="Arial" charset="0"/>
                <a:ea typeface="ＭＳ Ｐゴシック" charset="-128"/>
              </a:rPr>
              <a:t>PECASE Eligibility</a:t>
            </a:r>
            <a:r>
              <a:rPr lang="en-US" altLang="en-US" sz="2600">
                <a:latin typeface="Arial" charset="0"/>
                <a:ea typeface="ＭＳ Ｐゴシック" charset="-128"/>
              </a:rPr>
              <a:t> - Be a U.S. Citizen or Permanent Resident by the time of agency nomination</a:t>
            </a:r>
          </a:p>
          <a:p>
            <a:pPr eaLnBrk="1" hangingPunct="1">
              <a:lnSpc>
                <a:spcPct val="90000"/>
              </a:lnSpc>
            </a:pPr>
            <a:endParaRPr lang="en-US" altLang="en-US" sz="2600">
              <a:latin typeface="Arial" charset="0"/>
              <a:ea typeface="ＭＳ Ｐゴシック" charset="-128"/>
            </a:endParaRPr>
          </a:p>
          <a:p>
            <a:pPr eaLnBrk="1" hangingPunct="1">
              <a:lnSpc>
                <a:spcPct val="90000"/>
              </a:lnSpc>
            </a:pPr>
            <a:r>
              <a:rPr lang="en-US" altLang="en-US" sz="2600">
                <a:latin typeface="Arial" charset="0"/>
                <a:ea typeface="ＭＳ Ｐゴシック" charset="-128"/>
              </a:rPr>
              <a:t>Nomination by agency, not application by individuals</a:t>
            </a:r>
          </a:p>
          <a:p>
            <a:pPr eaLnBrk="1" hangingPunct="1">
              <a:lnSpc>
                <a:spcPct val="90000"/>
              </a:lnSpc>
            </a:pPr>
            <a:endParaRPr lang="en-US" altLang="en-US" sz="2600">
              <a:latin typeface="Arial" charset="0"/>
              <a:ea typeface="ＭＳ Ｐゴシック" charset="-128"/>
            </a:endParaRPr>
          </a:p>
          <a:p>
            <a:pPr eaLnBrk="1" hangingPunct="1">
              <a:lnSpc>
                <a:spcPct val="90000"/>
              </a:lnSpc>
            </a:pPr>
            <a:r>
              <a:rPr lang="en-US" altLang="en-US" sz="2600">
                <a:latin typeface="Arial" charset="0"/>
                <a:ea typeface="ＭＳ Ｐゴシック" charset="-128"/>
              </a:rPr>
              <a:t>20 Nominees from NSF every year from the pool of recent CAREER awardees</a:t>
            </a:r>
          </a:p>
          <a:p>
            <a:pPr eaLnBrk="1" hangingPunct="1">
              <a:lnSpc>
                <a:spcPct val="90000"/>
              </a:lnSpc>
            </a:pPr>
            <a:endParaRPr lang="en-US" altLang="en-US" sz="2600">
              <a:latin typeface="Arial" charset="0"/>
              <a:ea typeface="ＭＳ Ｐゴシック" charset="-128"/>
            </a:endParaRPr>
          </a:p>
          <a:p>
            <a:pPr eaLnBrk="1" hangingPunct="1">
              <a:lnSpc>
                <a:spcPct val="90000"/>
              </a:lnSpc>
            </a:pPr>
            <a:r>
              <a:rPr lang="en-US" altLang="en-US" sz="2600">
                <a:latin typeface="Arial" charset="0"/>
                <a:ea typeface="ＭＳ Ｐゴシック" charset="-128"/>
              </a:rPr>
              <a:t>Number of nominees per Directorate is a function of the number of proposals submitted to the program for each Directorate</a:t>
            </a:r>
          </a:p>
          <a:p>
            <a:pPr eaLnBrk="1" hangingPunct="1">
              <a:lnSpc>
                <a:spcPct val="90000"/>
              </a:lnSpc>
              <a:buFont typeface="Arial" charset="0"/>
              <a:buNone/>
            </a:pPr>
            <a:endParaRPr lang="en-US" altLang="en-US">
              <a:latin typeface="Arial" charset="0"/>
              <a:ea typeface="ＭＳ Ｐゴシック" charset="-128"/>
            </a:endParaRPr>
          </a:p>
          <a:p>
            <a:pPr>
              <a:lnSpc>
                <a:spcPct val="90000"/>
              </a:lnSpc>
            </a:pPr>
            <a:endParaRPr lang="en-US" altLang="en-US" sz="1800">
              <a:latin typeface="Arial" charset="0"/>
              <a:ea typeface="Arial" charset="0"/>
              <a:cs typeface="Arial" charset="0"/>
            </a:endParaRPr>
          </a:p>
          <a:p>
            <a:pPr lvl="1">
              <a:lnSpc>
                <a:spcPct val="90000"/>
              </a:lnSpc>
              <a:buFontTx/>
              <a:buNone/>
            </a:pPr>
            <a:endParaRPr lang="en-US" altLang="en-US" sz="1800">
              <a:latin typeface="Arial" charset="0"/>
              <a:ea typeface="Arial" charset="0"/>
              <a:cs typeface="Arial" charset="0"/>
            </a:endParaRPr>
          </a:p>
        </p:txBody>
      </p:sp>
      <p:pic>
        <p:nvPicPr>
          <p:cNvPr id="56324"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C0CBA5FA-9071-5041-9B0A-08E3A8CAB5BD}" type="slidenum">
              <a:rPr lang="en-US" altLang="en-US" sz="1200">
                <a:solidFill>
                  <a:srgbClr val="969696"/>
                </a:solidFill>
                <a:ea typeface="ＭＳ Ｐゴシック" charset="-128"/>
              </a:rPr>
              <a:pPr>
                <a:spcBef>
                  <a:spcPct val="0"/>
                </a:spcBef>
                <a:buFontTx/>
                <a:buNone/>
              </a:pPr>
              <a:t>24</a:t>
            </a:fld>
            <a:endParaRPr lang="en-US" altLang="en-US" sz="1200">
              <a:solidFill>
                <a:srgbClr val="969696"/>
              </a:solidFill>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387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838200" y="685800"/>
            <a:ext cx="7848600" cy="1295400"/>
          </a:xfrm>
        </p:spPr>
        <p:txBody>
          <a:bodyPr>
            <a:normAutofit fontScale="90000"/>
          </a:bodyPr>
          <a:lstStyle/>
          <a:p>
            <a:pPr>
              <a:defRPr/>
            </a:pPr>
            <a:r>
              <a:rPr lang="en-US" sz="4000" dirty="0"/>
              <a:t>PECASE: Presidential Early Career Awards for Scientists and Engineers</a:t>
            </a:r>
            <a:endParaRPr lang="en-US" dirty="0"/>
          </a:p>
        </p:txBody>
      </p:sp>
      <p:sp>
        <p:nvSpPr>
          <p:cNvPr id="58371" name="Rectangle 3"/>
          <p:cNvSpPr>
            <a:spLocks noGrp="1" noChangeArrowheads="1"/>
          </p:cNvSpPr>
          <p:nvPr>
            <p:ph type="body" idx="1"/>
          </p:nvPr>
        </p:nvSpPr>
        <p:spPr>
          <a:xfrm>
            <a:off x="457200" y="3200400"/>
            <a:ext cx="9829800" cy="5257800"/>
          </a:xfrm>
        </p:spPr>
        <p:txBody>
          <a:bodyPr/>
          <a:lstStyle/>
          <a:p>
            <a:pPr>
              <a:buFont typeface="Arial" charset="0"/>
              <a:buNone/>
            </a:pPr>
            <a:endParaRPr lang="en-US" altLang="en-US" sz="1800">
              <a:latin typeface="Arial" charset="0"/>
              <a:ea typeface="Arial" charset="0"/>
              <a:cs typeface="Arial" charset="0"/>
            </a:endParaRPr>
          </a:p>
          <a:p>
            <a:pPr lvl="1">
              <a:lnSpc>
                <a:spcPct val="90000"/>
              </a:lnSpc>
              <a:buFontTx/>
              <a:buNone/>
            </a:pPr>
            <a:endParaRPr lang="en-US" altLang="en-US" sz="1800">
              <a:latin typeface="Arial" charset="0"/>
              <a:ea typeface="Arial" charset="0"/>
              <a:cs typeface="Arial" charset="0"/>
            </a:endParaRPr>
          </a:p>
        </p:txBody>
      </p:sp>
      <p:pic>
        <p:nvPicPr>
          <p:cNvPr id="58372"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913"/>
            <a:ext cx="6953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33638598-6A68-FC46-9E94-CF7543CCEBB7}" type="slidenum">
              <a:rPr lang="en-US" altLang="en-US" sz="1200">
                <a:solidFill>
                  <a:srgbClr val="969696"/>
                </a:solidFill>
                <a:ea typeface="ＭＳ Ｐゴシック" charset="-128"/>
              </a:rPr>
              <a:pPr>
                <a:spcBef>
                  <a:spcPct val="0"/>
                </a:spcBef>
                <a:buFontTx/>
                <a:buNone/>
              </a:pPr>
              <a:t>25</a:t>
            </a:fld>
            <a:endParaRPr lang="en-US" altLang="en-US" sz="1200">
              <a:solidFill>
                <a:srgbClr val="969696"/>
              </a:solidFill>
              <a:ea typeface="ＭＳ Ｐゴシック" charset="-128"/>
            </a:endParaRPr>
          </a:p>
        </p:txBody>
      </p:sp>
      <p:pic>
        <p:nvPicPr>
          <p:cNvPr id="58374" name="Picture 7" descr="PECASE 2011 Awardees-July 201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362200"/>
            <a:ext cx="6437313"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advTm="218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762000" y="457200"/>
            <a:ext cx="7924800" cy="6096000"/>
          </a:xfrm>
        </p:spPr>
        <p:txBody>
          <a:bodyPr/>
          <a:lstStyle/>
          <a:p>
            <a:r>
              <a:rPr lang="en-US" altLang="en-US">
                <a:ea typeface="ＭＳ Ｐゴシック" charset="-128"/>
              </a:rPr>
              <a:t>CAREER Award Supplement Opportunities</a:t>
            </a:r>
          </a:p>
        </p:txBody>
      </p:sp>
      <p:sp>
        <p:nvSpPr>
          <p:cNvPr id="60419"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5241CFF5-C345-B449-B281-C7BD3350C981}" type="slidenum">
              <a:rPr lang="en-US" altLang="en-US" sz="1200">
                <a:solidFill>
                  <a:srgbClr val="898989"/>
                </a:solidFill>
                <a:ea typeface="ＭＳ Ｐゴシック" charset="-128"/>
              </a:rPr>
              <a:pPr>
                <a:spcBef>
                  <a:spcPct val="0"/>
                </a:spcBef>
                <a:buFontTx/>
                <a:buNone/>
              </a:pPr>
              <a:t>26</a:t>
            </a:fld>
            <a:endParaRPr lang="en-US" altLang="en-US" sz="1200">
              <a:solidFill>
                <a:srgbClr val="898989"/>
              </a:solidFill>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90600" y="76200"/>
            <a:ext cx="7620000" cy="990600"/>
          </a:xfrm>
        </p:spPr>
        <p:txBody>
          <a:bodyPr>
            <a:normAutofit fontScale="90000"/>
          </a:bodyPr>
          <a:lstStyle/>
          <a:p>
            <a:pPr eaLnBrk="1" hangingPunct="1">
              <a:defRPr/>
            </a:pPr>
            <a:r>
              <a:rPr lang="en-US" altLang="en-US" sz="3200">
                <a:ea typeface="ＭＳ Ｐゴシック" pitchFamily="34" charset="-128"/>
              </a:rPr>
              <a:t>Career-Life Balance Initiative (CLB) Supplement</a:t>
            </a:r>
          </a:p>
        </p:txBody>
      </p:sp>
      <p:pic>
        <p:nvPicPr>
          <p:cNvPr id="62467"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3"/>
          <p:cNvSpPr>
            <a:spLocks noGrp="1" noChangeArrowheads="1"/>
          </p:cNvSpPr>
          <p:nvPr>
            <p:ph idx="1"/>
          </p:nvPr>
        </p:nvSpPr>
        <p:spPr>
          <a:xfrm>
            <a:off x="304800" y="1371600"/>
            <a:ext cx="8763000" cy="5029200"/>
          </a:xfrm>
        </p:spPr>
        <p:txBody>
          <a:bodyPr/>
          <a:lstStyle/>
          <a:p>
            <a:pPr>
              <a:spcAft>
                <a:spcPts val="600"/>
              </a:spcAft>
            </a:pPr>
            <a:r>
              <a:rPr lang="en-US" altLang="en-US" sz="2400">
                <a:latin typeface="Calibri" charset="0"/>
                <a:ea typeface="Arial" charset="0"/>
                <a:cs typeface="Arial" charset="0"/>
              </a:rPr>
              <a:t>Encourages career-life balance opportunities such as flexible start dates for NSF awards</a:t>
            </a:r>
          </a:p>
          <a:p>
            <a:pPr>
              <a:spcAft>
                <a:spcPts val="600"/>
              </a:spcAft>
            </a:pPr>
            <a:r>
              <a:rPr lang="en-US" altLang="en-US" sz="2400">
                <a:latin typeface="Calibri" charset="0"/>
                <a:ea typeface="Arial" charset="0"/>
                <a:cs typeface="Arial" charset="0"/>
              </a:rPr>
              <a:t>NSF also invites the submission of supplemental funding requests to support additional personnel (e.g., research technicians or equivalent) to sustain research when PIs are on family leave.</a:t>
            </a:r>
          </a:p>
          <a:p>
            <a:pPr>
              <a:spcAft>
                <a:spcPts val="600"/>
              </a:spcAft>
            </a:pPr>
            <a:r>
              <a:rPr lang="en-US" altLang="en-US" sz="2400">
                <a:latin typeface="Calibri" charset="0"/>
                <a:ea typeface="Arial" charset="0"/>
                <a:cs typeface="Arial" charset="0"/>
              </a:rPr>
              <a:t>Up to 3 months of salary support may be requested (for a maximum of $12,000 in salary compensation) through the CAREER program. </a:t>
            </a:r>
          </a:p>
          <a:p>
            <a:pPr>
              <a:spcAft>
                <a:spcPts val="600"/>
              </a:spcAft>
            </a:pPr>
            <a:r>
              <a:rPr lang="en-US" altLang="en-US" sz="2400">
                <a:latin typeface="Calibri" charset="0"/>
                <a:ea typeface="Arial" charset="0"/>
                <a:cs typeface="Arial" charset="0"/>
              </a:rPr>
              <a:t>For additional information, please contact the appropriate Directorate or Divisional representative identified on the CAREER webpage at: http://www.nsf.gov/crssprgm/career/contacts.jsp.</a:t>
            </a:r>
            <a:endParaRPr lang="en-US" altLang="en-US" sz="2400">
              <a:latin typeface="Calibri" charset="0"/>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71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a:xfrm>
            <a:off x="990600" y="152400"/>
            <a:ext cx="7772400" cy="1143000"/>
          </a:xfrm>
        </p:spPr>
        <p:txBody>
          <a:bodyPr/>
          <a:lstStyle/>
          <a:p>
            <a:r>
              <a:rPr lang="en-US" altLang="en-US">
                <a:ea typeface="ＭＳ Ｐゴシック" charset="-128"/>
              </a:rPr>
              <a:t>Research Opportunities in Europe for NSF CAREER Awardees - Supplement</a:t>
            </a:r>
          </a:p>
        </p:txBody>
      </p:sp>
      <p:sp>
        <p:nvSpPr>
          <p:cNvPr id="64515"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301EF738-0CE4-E344-9CE2-1096BFF3320B}" type="slidenum">
              <a:rPr lang="en-US" altLang="en-US" sz="1200">
                <a:solidFill>
                  <a:srgbClr val="898989"/>
                </a:solidFill>
                <a:ea typeface="ＭＳ Ｐゴシック" charset="-128"/>
              </a:rPr>
              <a:pPr>
                <a:spcBef>
                  <a:spcPct val="0"/>
                </a:spcBef>
                <a:buFontTx/>
                <a:buNone/>
              </a:pPr>
              <a:t>28</a:t>
            </a:fld>
            <a:endParaRPr lang="en-US" altLang="en-US" sz="1200">
              <a:solidFill>
                <a:srgbClr val="898989"/>
              </a:solidFill>
              <a:ea typeface="ＭＳ Ｐゴシック" charset="-128"/>
            </a:endParaRPr>
          </a:p>
        </p:txBody>
      </p:sp>
      <p:pic>
        <p:nvPicPr>
          <p:cNvPr id="64516"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 y="1371600"/>
            <a:ext cx="8610600" cy="4600575"/>
          </a:xfrm>
          <a:prstGeom prst="rect">
            <a:avLst/>
          </a:prstGeom>
          <a:noFill/>
        </p:spPr>
        <p:txBody>
          <a:bodyPr>
            <a:spAutoFit/>
          </a:bodyPr>
          <a:lstStyle/>
          <a:p>
            <a:pPr eaLnBrk="1" hangingPunct="1">
              <a:buFont typeface="Arial" pitchFamily="34" charset="0"/>
              <a:buChar char="•"/>
              <a:defRPr/>
            </a:pPr>
            <a:r>
              <a:rPr lang="en-US" sz="2400" dirty="0">
                <a:latin typeface="+mj-lt"/>
                <a:ea typeface="ＭＳ Ｐゴシック" pitchFamily="-105" charset="-128"/>
              </a:rPr>
              <a:t> Agreement between NSF and the European Union (EU )</a:t>
            </a:r>
          </a:p>
          <a:p>
            <a:pPr eaLnBrk="1" hangingPunct="1">
              <a:buFont typeface="Arial" pitchFamily="34" charset="0"/>
              <a:buChar char="•"/>
              <a:defRPr/>
            </a:pPr>
            <a:endParaRPr lang="en-US" sz="900" dirty="0">
              <a:latin typeface="+mj-lt"/>
              <a:ea typeface="ＭＳ Ｐゴシック" pitchFamily="-105" charset="-128"/>
            </a:endParaRPr>
          </a:p>
          <a:p>
            <a:pPr eaLnBrk="1" hangingPunct="1">
              <a:buFont typeface="Arial" pitchFamily="34" charset="0"/>
              <a:buChar char="•"/>
              <a:defRPr/>
            </a:pPr>
            <a:r>
              <a:rPr lang="en-US" sz="2400" dirty="0">
                <a:latin typeface="+mj-lt"/>
                <a:ea typeface="ＭＳ Ｐゴシック" pitchFamily="-105" charset="-128"/>
              </a:rPr>
              <a:t> Signed on July 13, 2012; update in February 2015.</a:t>
            </a:r>
          </a:p>
          <a:p>
            <a:pPr eaLnBrk="1" hangingPunct="1">
              <a:buFont typeface="Arial" pitchFamily="34" charset="0"/>
              <a:buChar char="•"/>
              <a:defRPr/>
            </a:pPr>
            <a:endParaRPr lang="en-US" sz="900" dirty="0">
              <a:latin typeface="+mj-lt"/>
              <a:ea typeface="ＭＳ Ｐゴシック" pitchFamily="-105" charset="-128"/>
            </a:endParaRPr>
          </a:p>
          <a:p>
            <a:pPr eaLnBrk="1" hangingPunct="1">
              <a:buFont typeface="Arial" pitchFamily="34" charset="0"/>
              <a:buChar char="•"/>
              <a:defRPr/>
            </a:pPr>
            <a:r>
              <a:rPr lang="en-US" sz="2400" dirty="0">
                <a:latin typeface="+mj-lt"/>
                <a:ea typeface="ＭＳ Ｐゴシック" pitchFamily="-105" charset="-128"/>
              </a:rPr>
              <a:t> Enables CAREER awardees to pursue research collaboration with European colleagues supported through EU-funded European Research Council (ERC) grants.</a:t>
            </a:r>
          </a:p>
          <a:p>
            <a:pPr eaLnBrk="1" hangingPunct="1">
              <a:buFont typeface="Arial" pitchFamily="34" charset="0"/>
              <a:buChar char="•"/>
              <a:defRPr/>
            </a:pPr>
            <a:endParaRPr lang="en-US" sz="900" dirty="0">
              <a:latin typeface="+mj-lt"/>
              <a:ea typeface="ＭＳ Ｐゴシック" pitchFamily="-105" charset="-128"/>
            </a:endParaRPr>
          </a:p>
          <a:p>
            <a:pPr eaLnBrk="1" hangingPunct="1">
              <a:buFont typeface="Arial" pitchFamily="34" charset="0"/>
              <a:buChar char="•"/>
              <a:defRPr/>
            </a:pPr>
            <a:r>
              <a:rPr lang="en-US" sz="2400" dirty="0">
                <a:latin typeface="+mj-lt"/>
                <a:ea typeface="ＭＳ Ｐゴシック" pitchFamily="-105" charset="-128"/>
              </a:rPr>
              <a:t> ERC Executive Agency (ERCEA) identifies ERC-funded research groups who wish to host CAREER awardees for research visits of up to one year within their ERC funding.</a:t>
            </a:r>
          </a:p>
          <a:p>
            <a:pPr eaLnBrk="1" hangingPunct="1">
              <a:buFont typeface="Arial" pitchFamily="34" charset="0"/>
              <a:buChar char="•"/>
              <a:defRPr/>
            </a:pPr>
            <a:endParaRPr lang="en-US" sz="800" dirty="0">
              <a:latin typeface="+mj-lt"/>
              <a:ea typeface="ＭＳ Ｐゴシック" pitchFamily="-105" charset="-128"/>
            </a:endParaRPr>
          </a:p>
          <a:p>
            <a:pPr eaLnBrk="1" hangingPunct="1">
              <a:buFont typeface="Arial" pitchFamily="34" charset="0"/>
              <a:buChar char="•"/>
              <a:defRPr/>
            </a:pPr>
            <a:r>
              <a:rPr lang="en-US" sz="2400" dirty="0">
                <a:latin typeface="+mj-lt"/>
                <a:ea typeface="ＭＳ Ｐゴシック" pitchFamily="-105" charset="-128"/>
              </a:rPr>
              <a:t> In general, the European hosts will provide living expenses during the visit and NSF will provide travel support </a:t>
            </a:r>
          </a:p>
          <a:p>
            <a:pPr eaLnBrk="1" hangingPunct="1">
              <a:buFont typeface="Arial" pitchFamily="34" charset="0"/>
              <a:buChar char="•"/>
              <a:defRPr/>
            </a:pPr>
            <a:endParaRPr lang="en-US" dirty="0">
              <a:latin typeface="Arial" panose="020B0604020202020204" pitchFamily="34" charset="0"/>
              <a:ea typeface="ＭＳ Ｐゴシック" pitchFamily="-105"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82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838200" y="82889"/>
            <a:ext cx="7848600" cy="1295400"/>
          </a:xfrm>
        </p:spPr>
        <p:txBody>
          <a:bodyPr>
            <a:normAutofit fontScale="90000"/>
          </a:bodyPr>
          <a:lstStyle/>
          <a:p>
            <a:pPr>
              <a:defRPr/>
            </a:pPr>
            <a:br>
              <a:rPr lang="en-US" dirty="0"/>
            </a:br>
            <a:r>
              <a:rPr lang="en-US" sz="4000" dirty="0"/>
              <a:t>The CAREER website – </a:t>
            </a:r>
            <a:r>
              <a:rPr lang="en-US" sz="4000" dirty="0">
                <a:hlinkClick r:id="rId5"/>
              </a:rPr>
              <a:t>www.nsf.gov/career</a:t>
            </a:r>
            <a:br>
              <a:rPr lang="en-US" dirty="0"/>
            </a:br>
            <a:endParaRPr lang="en-US" dirty="0"/>
          </a:p>
        </p:txBody>
      </p:sp>
      <p:sp>
        <p:nvSpPr>
          <p:cNvPr id="66563" name="Rectangle 3"/>
          <p:cNvSpPr>
            <a:spLocks noGrp="1" noChangeArrowheads="1"/>
          </p:cNvSpPr>
          <p:nvPr>
            <p:ph type="body" idx="1"/>
          </p:nvPr>
        </p:nvSpPr>
        <p:spPr>
          <a:xfrm>
            <a:off x="529652" y="1359551"/>
            <a:ext cx="8686800" cy="5257800"/>
          </a:xfrm>
        </p:spPr>
        <p:txBody>
          <a:bodyPr/>
          <a:lstStyle/>
          <a:p>
            <a:r>
              <a:rPr lang="en-US" altLang="en-US" sz="2600" dirty="0">
                <a:latin typeface="Arial" charset="0"/>
                <a:ea typeface="ＭＳ Ｐゴシック" charset="-128"/>
              </a:rPr>
              <a:t>Latest Program Solicitation  - NSF 17-537</a:t>
            </a:r>
          </a:p>
          <a:p>
            <a:endParaRPr lang="en-US" altLang="en-US" sz="1000" dirty="0">
              <a:latin typeface="Arial" charset="0"/>
              <a:ea typeface="ＭＳ Ｐゴシック" charset="-128"/>
            </a:endParaRPr>
          </a:p>
          <a:p>
            <a:r>
              <a:rPr lang="en-US" altLang="en-US" sz="2600" dirty="0">
                <a:latin typeface="Arial" charset="0"/>
                <a:ea typeface="ＭＳ Ｐゴシック" charset="-128"/>
              </a:rPr>
              <a:t>Frequently Asked Questions (for submission years 2015 and 2016)  - NSF 15-057 </a:t>
            </a:r>
          </a:p>
          <a:p>
            <a:endParaRPr lang="en-US" altLang="en-US" sz="900" dirty="0">
              <a:latin typeface="Arial" charset="0"/>
              <a:ea typeface="ＭＳ Ｐゴシック" charset="-128"/>
            </a:endParaRPr>
          </a:p>
          <a:p>
            <a:r>
              <a:rPr lang="en-US" altLang="en-US" sz="2600" dirty="0">
                <a:latin typeface="Arial" charset="0"/>
                <a:ea typeface="ＭＳ Ｐゴシック" charset="-128"/>
              </a:rPr>
              <a:t>CAREER Directorate/Division Contacts</a:t>
            </a:r>
            <a:endParaRPr lang="en-US" altLang="en-US" sz="1000" dirty="0">
              <a:latin typeface="Arial" charset="0"/>
              <a:ea typeface="ＭＳ Ｐゴシック" charset="-128"/>
            </a:endParaRPr>
          </a:p>
          <a:p>
            <a:r>
              <a:rPr lang="en-US" altLang="en-US" sz="2600" dirty="0">
                <a:latin typeface="Arial" charset="0"/>
                <a:ea typeface="ＭＳ Ｐゴシック" charset="-128"/>
              </a:rPr>
              <a:t>Link to PECASE awards</a:t>
            </a:r>
          </a:p>
          <a:p>
            <a:endParaRPr lang="en-US" altLang="en-US" sz="1000" dirty="0">
              <a:latin typeface="Arial" charset="0"/>
              <a:ea typeface="ＭＳ Ｐゴシック" charset="-128"/>
            </a:endParaRPr>
          </a:p>
          <a:p>
            <a:r>
              <a:rPr lang="en-US" altLang="en-US" sz="2600" dirty="0">
                <a:latin typeface="Arial" charset="0"/>
                <a:ea typeface="ＭＳ Ｐゴシック" charset="-128"/>
              </a:rPr>
              <a:t>Next Deadlines for 2017:</a:t>
            </a:r>
          </a:p>
          <a:p>
            <a:pPr lvl="1"/>
            <a:r>
              <a:rPr lang="en-US" altLang="en-US" sz="2600" dirty="0">
                <a:latin typeface="Arial" charset="0"/>
                <a:ea typeface="ＭＳ Ｐゴシック" charset="-128"/>
              </a:rPr>
              <a:t>July 19  - BIO, CISE (OAC, CCF, CNS, IIS), EHR</a:t>
            </a:r>
          </a:p>
          <a:p>
            <a:pPr lvl="1"/>
            <a:r>
              <a:rPr lang="en-US" altLang="en-US" sz="2600" dirty="0">
                <a:latin typeface="Arial" charset="0"/>
                <a:ea typeface="ＭＳ Ｐゴシック" charset="-128"/>
              </a:rPr>
              <a:t>July 20  - ENG</a:t>
            </a:r>
          </a:p>
          <a:p>
            <a:pPr lvl="1"/>
            <a:r>
              <a:rPr lang="en-US" altLang="en-US" sz="2600" dirty="0">
                <a:latin typeface="Arial" charset="0"/>
                <a:ea typeface="ＭＳ Ｐゴシック" charset="-128"/>
              </a:rPr>
              <a:t>July 21  - GEO, MPS, SBE</a:t>
            </a:r>
          </a:p>
          <a:p>
            <a:pPr>
              <a:lnSpc>
                <a:spcPct val="90000"/>
              </a:lnSpc>
            </a:pPr>
            <a:endParaRPr lang="en-US" altLang="en-US" sz="1800" dirty="0">
              <a:latin typeface="Arial" charset="0"/>
              <a:ea typeface="Arial" charset="0"/>
              <a:cs typeface="Arial" charset="0"/>
            </a:endParaRPr>
          </a:p>
          <a:p>
            <a:pPr lvl="1">
              <a:lnSpc>
                <a:spcPct val="90000"/>
              </a:lnSpc>
              <a:buFontTx/>
              <a:buNone/>
            </a:pPr>
            <a:endParaRPr lang="en-US" altLang="en-US" sz="1800" dirty="0">
              <a:latin typeface="Arial" charset="0"/>
              <a:ea typeface="Arial" charset="0"/>
              <a:cs typeface="Arial" charset="0"/>
            </a:endParaRPr>
          </a:p>
        </p:txBody>
      </p:sp>
      <p:pic>
        <p:nvPicPr>
          <p:cNvPr id="66564"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69CF1942-9902-0E43-B844-AA8CF24D8858}" type="slidenum">
              <a:rPr lang="en-US" altLang="en-US" sz="1200">
                <a:solidFill>
                  <a:srgbClr val="969696"/>
                </a:solidFill>
                <a:ea typeface="ＭＳ Ｐゴシック" charset="-128"/>
              </a:rPr>
              <a:pPr>
                <a:spcBef>
                  <a:spcPct val="0"/>
                </a:spcBef>
                <a:buFontTx/>
                <a:buNone/>
              </a:pPr>
              <a:t>29</a:t>
            </a:fld>
            <a:endParaRPr lang="en-US" altLang="en-US" sz="1200">
              <a:solidFill>
                <a:srgbClr val="969696"/>
              </a:solidFill>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8862898"/>
      </p:ext>
    </p:extLst>
  </p:cSld>
  <p:clrMapOvr>
    <a:masterClrMapping/>
  </p:clrMapOvr>
  <p:transition advTm="734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533400" y="0"/>
            <a:ext cx="9906000" cy="838200"/>
          </a:xfrm>
          <a:prstGeom prst="rect">
            <a:avLst/>
          </a:prstGeom>
        </p:spPr>
        <p:txBody>
          <a:bodyPr anchor="ctr"/>
          <a:lstStyle/>
          <a:p>
            <a:pPr algn="ctr" eaLnBrk="1" fontAlgn="auto" hangingPunct="1">
              <a:spcAft>
                <a:spcPts val="0"/>
              </a:spcAft>
              <a:defRPr/>
            </a:pPr>
            <a:r>
              <a:rPr lang="en-US" sz="2800" b="1" dirty="0">
                <a:solidFill>
                  <a:schemeClr val="tx2"/>
                </a:solidFill>
                <a:latin typeface="Arial"/>
                <a:ea typeface="+mj-ea"/>
                <a:cs typeface="Arial"/>
              </a:rPr>
              <a:t>         CISE Organization and Core Research Programs</a:t>
            </a:r>
          </a:p>
        </p:txBody>
      </p:sp>
      <p:graphicFrame>
        <p:nvGraphicFramePr>
          <p:cNvPr id="46" name="Diagram 45"/>
          <p:cNvGraphicFramePr/>
          <p:nvPr>
            <p:extLst>
              <p:ext uri="{D42A27DB-BD31-4B8C-83A1-F6EECF244321}">
                <p14:modId xmlns:p14="http://schemas.microsoft.com/office/powerpoint/2010/main" val="2134237178"/>
              </p:ext>
            </p:extLst>
          </p:nvPr>
        </p:nvGraphicFramePr>
        <p:xfrm>
          <a:off x="685800" y="457200"/>
          <a:ext cx="8210484" cy="50043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Left-Right Arrow 5"/>
          <p:cNvSpPr>
            <a:spLocks noChangeArrowheads="1"/>
          </p:cNvSpPr>
          <p:nvPr/>
        </p:nvSpPr>
        <p:spPr bwMode="auto">
          <a:xfrm>
            <a:off x="1219200" y="5489575"/>
            <a:ext cx="6553200" cy="606425"/>
          </a:xfrm>
          <a:prstGeom prst="leftRightArrow">
            <a:avLst>
              <a:gd name="adj1" fmla="val 50000"/>
              <a:gd name="adj2" fmla="val 49979"/>
            </a:avLst>
          </a:prstGeom>
          <a:solidFill>
            <a:srgbClr val="B3A2C7"/>
          </a:solidFill>
          <a:ln w="9525">
            <a:solidFill>
              <a:srgbClr val="4A7EBB"/>
            </a:solidFill>
            <a:miter lim="800000"/>
            <a:headEnd/>
            <a:tailEnd/>
          </a:ln>
          <a:effectLst>
            <a:outerShdw blurRad="40000" dist="23000" dir="5400000" rotWithShape="0">
              <a:srgbClr val="000000">
                <a:alpha val="34999"/>
              </a:srgbClr>
            </a:outerShdw>
          </a:effec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solidFill>
                <a:srgbClr val="FFFFFF"/>
              </a:solidFill>
              <a:latin typeface="Times New Roman" charset="0"/>
            </a:endParaRPr>
          </a:p>
        </p:txBody>
      </p:sp>
      <p:sp>
        <p:nvSpPr>
          <p:cNvPr id="13317" name="TextBox 6"/>
          <p:cNvSpPr txBox="1">
            <a:spLocks noChangeArrowheads="1"/>
          </p:cNvSpPr>
          <p:nvPr/>
        </p:nvSpPr>
        <p:spPr bwMode="auto">
          <a:xfrm>
            <a:off x="2428875" y="5611813"/>
            <a:ext cx="434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en-US" altLang="en-US" sz="1800" b="1">
                <a:solidFill>
                  <a:schemeClr val="tx2"/>
                </a:solidFill>
                <a:ea typeface="ＭＳ Ｐゴシック" charset="-128"/>
              </a:rPr>
              <a:t>CISE Cross-Cutting Programs</a:t>
            </a:r>
          </a:p>
        </p:txBody>
      </p:sp>
      <p:sp>
        <p:nvSpPr>
          <p:cNvPr id="10" name="Left-Right Arrow 9"/>
          <p:cNvSpPr>
            <a:spLocks noChangeArrowheads="1"/>
          </p:cNvSpPr>
          <p:nvPr/>
        </p:nvSpPr>
        <p:spPr bwMode="auto">
          <a:xfrm>
            <a:off x="762000" y="6019800"/>
            <a:ext cx="7467600" cy="606425"/>
          </a:xfrm>
          <a:prstGeom prst="leftRightArrow">
            <a:avLst>
              <a:gd name="adj1" fmla="val 50000"/>
              <a:gd name="adj2" fmla="val 49998"/>
            </a:avLst>
          </a:prstGeom>
          <a:solidFill>
            <a:srgbClr val="B3A2C7"/>
          </a:solidFill>
          <a:ln w="9525">
            <a:solidFill>
              <a:srgbClr val="4A7EBB"/>
            </a:solidFill>
            <a:miter lim="800000"/>
            <a:headEnd/>
            <a:tailEnd/>
          </a:ln>
          <a:effectLst>
            <a:outerShdw blurRad="40000" dist="23000" dir="5400000" rotWithShape="0">
              <a:srgbClr val="000000">
                <a:alpha val="34999"/>
              </a:srgbClr>
            </a:outerShdw>
          </a:effec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solidFill>
                <a:srgbClr val="FFFFFF"/>
              </a:solidFill>
              <a:latin typeface="Times New Roman" charset="0"/>
            </a:endParaRPr>
          </a:p>
        </p:txBody>
      </p:sp>
      <p:sp>
        <p:nvSpPr>
          <p:cNvPr id="13319" name="TextBox 10"/>
          <p:cNvSpPr txBox="1">
            <a:spLocks noChangeArrowheads="1"/>
          </p:cNvSpPr>
          <p:nvPr/>
        </p:nvSpPr>
        <p:spPr bwMode="auto">
          <a:xfrm>
            <a:off x="2438400" y="6149975"/>
            <a:ext cx="434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en-US" altLang="en-US" sz="1800" b="1">
                <a:solidFill>
                  <a:schemeClr val="tx2"/>
                </a:solidFill>
                <a:ea typeface="ＭＳ Ｐゴシック" charset="-128"/>
              </a:rPr>
              <a:t>Cross-Foundation Programs</a:t>
            </a:r>
          </a:p>
        </p:txBody>
      </p:sp>
      <p:sp>
        <p:nvSpPr>
          <p:cNvPr id="16" name="Left-Right Arrow 15"/>
          <p:cNvSpPr>
            <a:spLocks noChangeArrowheads="1"/>
          </p:cNvSpPr>
          <p:nvPr/>
        </p:nvSpPr>
        <p:spPr bwMode="auto">
          <a:xfrm rot="-5400000">
            <a:off x="-455612" y="3582987"/>
            <a:ext cx="2743200" cy="606425"/>
          </a:xfrm>
          <a:prstGeom prst="leftRightArrow">
            <a:avLst>
              <a:gd name="adj1" fmla="val 50000"/>
              <a:gd name="adj2" fmla="val 50010"/>
            </a:avLst>
          </a:prstGeom>
          <a:solidFill>
            <a:srgbClr val="B3A2C7"/>
          </a:solidFill>
          <a:ln w="9525">
            <a:solidFill>
              <a:srgbClr val="4A7EBB"/>
            </a:solidFill>
            <a:miter lim="800000"/>
            <a:headEnd/>
            <a:tailEnd/>
          </a:ln>
          <a:effectLst>
            <a:outerShdw blurRad="40000" dist="23000" dir="5400000" rotWithShape="0">
              <a:srgbClr val="000000">
                <a:alpha val="34999"/>
              </a:srgbClr>
            </a:outerShdw>
          </a:effec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solidFill>
                <a:srgbClr val="FFFFFF"/>
              </a:solidFill>
              <a:latin typeface="Times New Roman" charset="0"/>
            </a:endParaRPr>
          </a:p>
        </p:txBody>
      </p:sp>
      <p:sp>
        <p:nvSpPr>
          <p:cNvPr id="13321" name="TextBox 16"/>
          <p:cNvSpPr txBox="1">
            <a:spLocks noChangeArrowheads="1"/>
          </p:cNvSpPr>
          <p:nvPr/>
        </p:nvSpPr>
        <p:spPr bwMode="auto">
          <a:xfrm rot="-5400000">
            <a:off x="-339725" y="3749675"/>
            <a:ext cx="251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en-US" altLang="en-US" sz="1800" b="1">
                <a:solidFill>
                  <a:schemeClr val="tx2"/>
                </a:solidFill>
                <a:ea typeface="ＭＳ Ｐゴシック" charset="-128"/>
              </a:rPr>
              <a:t>CISE Core Programs</a:t>
            </a:r>
          </a:p>
        </p:txBody>
      </p:sp>
      <p:pic>
        <p:nvPicPr>
          <p:cNvPr id="13322" name="Picture 6" descr="C:\Documents and Settings\dlockhar\My Documents\My Pictures\NSF Logo 1.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p:transition advTm="71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0" y="457200"/>
            <a:ext cx="7924800" cy="6096000"/>
          </a:xfrm>
        </p:spPr>
        <p:txBody>
          <a:bodyPr/>
          <a:lstStyle/>
          <a:p>
            <a:r>
              <a:rPr lang="en-US" altLang="en-US">
                <a:ea typeface="ＭＳ Ｐゴシック" charset="-128"/>
              </a:rPr>
              <a:t>Follow-up Questions?</a:t>
            </a:r>
          </a:p>
        </p:txBody>
      </p:sp>
      <p:sp>
        <p:nvSpPr>
          <p:cNvPr id="68611"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6CA3176D-AEAA-9340-BD69-066EE2710579}" type="slidenum">
              <a:rPr lang="en-US" altLang="en-US" sz="1200">
                <a:solidFill>
                  <a:srgbClr val="898989"/>
                </a:solidFill>
                <a:ea typeface="ＭＳ Ｐゴシック" charset="-128"/>
              </a:rPr>
              <a:pPr>
                <a:spcBef>
                  <a:spcPct val="0"/>
                </a:spcBef>
                <a:buFontTx/>
                <a:buNone/>
              </a:pPr>
              <a:t>30</a:t>
            </a:fld>
            <a:endParaRPr lang="en-US" altLang="en-US" sz="1200">
              <a:solidFill>
                <a:srgbClr val="898989"/>
              </a:solidFill>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1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62000" y="609600"/>
            <a:ext cx="7772400" cy="5867400"/>
          </a:xfrm>
        </p:spPr>
        <p:txBody>
          <a:bodyPr/>
          <a:lstStyle/>
          <a:p>
            <a:pPr eaLnBrk="1" hangingPunct="1">
              <a:spcBef>
                <a:spcPct val="50000"/>
              </a:spcBef>
            </a:pPr>
            <a:r>
              <a:rPr lang="en-US" altLang="en-US" sz="4000">
                <a:latin typeface="Arial" charset="0"/>
                <a:ea typeface="ＭＳ Ｐゴシック" charset="-128"/>
              </a:rPr>
              <a:t>NSF </a:t>
            </a:r>
            <a:r>
              <a:rPr lang="en-US" altLang="en-US">
                <a:latin typeface="Arial" charset="0"/>
                <a:ea typeface="ＭＳ Ｐゴシック" charset="-128"/>
              </a:rPr>
              <a:t>Faculty Early-Career Development (</a:t>
            </a:r>
            <a:r>
              <a:rPr lang="en-US" altLang="en-US">
                <a:solidFill>
                  <a:srgbClr val="0000FF"/>
                </a:solidFill>
                <a:latin typeface="Arial" charset="0"/>
                <a:ea typeface="ＭＳ Ｐゴシック" charset="-128"/>
              </a:rPr>
              <a:t>CAREER</a:t>
            </a:r>
            <a:r>
              <a:rPr lang="en-US" altLang="en-US">
                <a:latin typeface="Arial" charset="0"/>
                <a:ea typeface="ＭＳ Ｐゴシック" charset="-128"/>
              </a:rPr>
              <a:t>) Program</a:t>
            </a:r>
            <a:br>
              <a:rPr lang="en-US" altLang="en-US">
                <a:latin typeface="Arial" charset="0"/>
                <a:ea typeface="ＭＳ Ｐゴシック" charset="-128"/>
              </a:rPr>
            </a:br>
            <a:br>
              <a:rPr lang="en-US" altLang="en-US">
                <a:latin typeface="Arial" charset="0"/>
                <a:ea typeface="ＭＳ Ｐゴシック" charset="-128"/>
              </a:rPr>
            </a:br>
            <a:r>
              <a:rPr lang="en-US" altLang="en-US" sz="2000">
                <a:latin typeface="Arial" charset="0"/>
                <a:ea typeface="ＭＳ Ｐゴシック" charset="-128"/>
              </a:rPr>
              <a:t>Most prestigious award to help a junior faculty member develop activities that can effectively integrate research and education within the context of his/her organization.</a:t>
            </a:r>
            <a:br>
              <a:rPr lang="en-US" altLang="en-US" sz="2000">
                <a:latin typeface="Arial" charset="0"/>
                <a:ea typeface="ＭＳ Ｐゴシック" charset="-128"/>
              </a:rPr>
            </a:br>
            <a:endParaRPr lang="en-US" altLang="en-US" sz="4000">
              <a:latin typeface="Arial" charset="0"/>
              <a:ea typeface="ＭＳ Ｐゴシック" charset="-128"/>
            </a:endParaRPr>
          </a:p>
        </p:txBody>
      </p:sp>
      <p:sp>
        <p:nvSpPr>
          <p:cNvPr id="1536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48172D35-6BA2-5B49-8694-D724BE6D84A3}" type="slidenum">
              <a:rPr lang="en-US" altLang="en-US" sz="1200">
                <a:solidFill>
                  <a:srgbClr val="969696"/>
                </a:solidFill>
                <a:ea typeface="ＭＳ Ｐゴシック" charset="-128"/>
              </a:rPr>
              <a:pPr>
                <a:spcBef>
                  <a:spcPct val="0"/>
                </a:spcBef>
                <a:buFontTx/>
                <a:buNone/>
              </a:pPr>
              <a:t>4</a:t>
            </a:fld>
            <a:endParaRPr lang="en-US" altLang="en-US" sz="1200">
              <a:solidFill>
                <a:srgbClr val="969696"/>
              </a:solidFill>
              <a:ea typeface="ＭＳ Ｐゴシック" charset="-128"/>
            </a:endParaRPr>
          </a:p>
        </p:txBody>
      </p:sp>
      <p:pic>
        <p:nvPicPr>
          <p:cNvPr id="15364"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34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a:defRPr/>
            </a:pPr>
            <a:r>
              <a:rPr lang="en-US" sz="4000" dirty="0"/>
              <a:t>Goals of the CAREER Program</a:t>
            </a:r>
            <a:endParaRPr lang="en-US" sz="4000" dirty="0">
              <a:latin typeface="Arial" charset="0"/>
              <a:cs typeface="Arial" charset="0"/>
            </a:endParaRPr>
          </a:p>
        </p:txBody>
      </p:sp>
      <p:sp>
        <p:nvSpPr>
          <p:cNvPr id="17411" name="Content Placeholder 2"/>
          <p:cNvSpPr>
            <a:spLocks noGrp="1"/>
          </p:cNvSpPr>
          <p:nvPr>
            <p:ph idx="1"/>
          </p:nvPr>
        </p:nvSpPr>
        <p:spPr>
          <a:xfrm>
            <a:off x="228600" y="1066800"/>
            <a:ext cx="8915400" cy="5410200"/>
          </a:xfrm>
        </p:spPr>
        <p:txBody>
          <a:bodyPr/>
          <a:lstStyle/>
          <a:p>
            <a:endParaRPr lang="en-US" altLang="en-US" sz="4400">
              <a:latin typeface="Arial" charset="0"/>
              <a:ea typeface="Arial" charset="0"/>
              <a:cs typeface="Arial" charset="0"/>
              <a:hlinkClick r:id="rId5"/>
            </a:endParaRPr>
          </a:p>
          <a:p>
            <a:endParaRPr lang="en-US" altLang="en-US">
              <a:latin typeface="Arial" charset="0"/>
              <a:ea typeface="Arial" charset="0"/>
              <a:cs typeface="Arial" charset="0"/>
            </a:endParaRPr>
          </a:p>
        </p:txBody>
      </p:sp>
      <p:sp>
        <p:nvSpPr>
          <p:cNvPr id="174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1D20DC15-1D82-5F4A-BAC2-8B577AB83481}" type="slidenum">
              <a:rPr lang="en-US" altLang="en-US" sz="1200">
                <a:solidFill>
                  <a:srgbClr val="969696"/>
                </a:solidFill>
                <a:ea typeface="ＭＳ Ｐゴシック" charset="-128"/>
              </a:rPr>
              <a:pPr>
                <a:spcBef>
                  <a:spcPct val="0"/>
                </a:spcBef>
                <a:buFontTx/>
                <a:buNone/>
              </a:pPr>
              <a:t>5</a:t>
            </a:fld>
            <a:endParaRPr lang="en-US" altLang="en-US" sz="1200">
              <a:solidFill>
                <a:srgbClr val="969696"/>
              </a:solidFill>
              <a:ea typeface="ＭＳ Ｐゴシック" charset="-128"/>
            </a:endParaRPr>
          </a:p>
        </p:txBody>
      </p:sp>
      <p:pic>
        <p:nvPicPr>
          <p:cNvPr id="17413"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5"/>
          <p:cNvSpPr txBox="1">
            <a:spLocks noChangeArrowheads="1"/>
          </p:cNvSpPr>
          <p:nvPr/>
        </p:nvSpPr>
        <p:spPr bwMode="auto">
          <a:xfrm>
            <a:off x="228600" y="1066800"/>
            <a:ext cx="86106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hangingPunct="1">
              <a:spcBef>
                <a:spcPts val="600"/>
              </a:spcBef>
              <a:spcAft>
                <a:spcPts val="600"/>
              </a:spcAft>
            </a:pPr>
            <a:r>
              <a:rPr lang="en-US" altLang="en-US" sz="2400">
                <a:ea typeface="ＭＳ Ｐゴシック" charset="-128"/>
              </a:rPr>
              <a:t> </a:t>
            </a:r>
            <a:r>
              <a:rPr lang="en-US" altLang="en-US" sz="2800">
                <a:ea typeface="ＭＳ Ｐゴシック" charset="-128"/>
              </a:rPr>
              <a:t>Provide stable support for five years (</a:t>
            </a:r>
            <a:r>
              <a:rPr lang="en-US" altLang="en-US" sz="2800">
                <a:ea typeface="ＭＳ Ｐゴシック" charset="-128"/>
                <a:sym typeface="Symbol" charset="2"/>
              </a:rPr>
              <a:t> $</a:t>
            </a:r>
            <a:r>
              <a:rPr lang="en-US" altLang="en-US" sz="2800">
                <a:ea typeface="ＭＳ Ｐゴシック" charset="-128"/>
              </a:rPr>
              <a:t>400K in most Directorates, BIO and PLR are </a:t>
            </a:r>
            <a:r>
              <a:rPr lang="en-US" altLang="en-US" sz="2800">
                <a:ea typeface="ＭＳ Ｐゴシック" charset="-128"/>
                <a:sym typeface="Symbol" charset="2"/>
              </a:rPr>
              <a:t> $500K)</a:t>
            </a:r>
          </a:p>
          <a:p>
            <a:pPr eaLnBrk="1" hangingPunct="1">
              <a:spcBef>
                <a:spcPts val="600"/>
              </a:spcBef>
              <a:spcAft>
                <a:spcPts val="600"/>
              </a:spcAft>
            </a:pPr>
            <a:r>
              <a:rPr lang="en-US" altLang="en-US" sz="2800">
                <a:ea typeface="ＭＳ Ｐゴシック" charset="-128"/>
              </a:rPr>
              <a:t> Allow the career development of outstanding new teacher-scholars in the context of the mission of their organization. </a:t>
            </a:r>
          </a:p>
          <a:p>
            <a:pPr eaLnBrk="1" hangingPunct="1">
              <a:spcBef>
                <a:spcPts val="600"/>
              </a:spcBef>
              <a:spcAft>
                <a:spcPts val="600"/>
              </a:spcAft>
              <a:buFont typeface="Times" charset="0"/>
              <a:buChar char="•"/>
            </a:pPr>
            <a:r>
              <a:rPr lang="en-US" altLang="en-US" sz="2800">
                <a:ea typeface="ＭＳ Ｐゴシック" charset="-128"/>
              </a:rPr>
              <a:t> Build a foundation for a lifetime of integrated contributions to research and education.</a:t>
            </a:r>
          </a:p>
          <a:p>
            <a:pPr eaLnBrk="1" hangingPunct="1">
              <a:spcBef>
                <a:spcPts val="600"/>
              </a:spcBef>
              <a:spcAft>
                <a:spcPts val="600"/>
              </a:spcAft>
              <a:buFont typeface="Times" charset="0"/>
              <a:buChar char="•"/>
            </a:pPr>
            <a:r>
              <a:rPr lang="en-US" altLang="en-US" sz="2800">
                <a:ea typeface="ＭＳ Ｐゴシック" charset="-128"/>
              </a:rPr>
              <a:t> Provide incentives to universities to value the integration of research and education.</a:t>
            </a:r>
          </a:p>
          <a:p>
            <a:pPr eaLnBrk="1" hangingPunct="1">
              <a:spcBef>
                <a:spcPts val="600"/>
              </a:spcBef>
              <a:spcAft>
                <a:spcPts val="600"/>
              </a:spcAft>
              <a:buFont typeface="Times" charset="0"/>
              <a:buChar char="•"/>
            </a:pPr>
            <a:r>
              <a:rPr lang="en-US" altLang="en-US" sz="2800">
                <a:ea typeface="ＭＳ Ｐゴシック" charset="-128"/>
              </a:rPr>
              <a:t> Increase participation of those traditionally underrepresented in science and engineering. </a:t>
            </a:r>
          </a:p>
          <a:p>
            <a:pPr eaLnBrk="1" hangingPunct="1">
              <a:spcBef>
                <a:spcPct val="0"/>
              </a:spcBef>
              <a:buFontTx/>
              <a:buNone/>
            </a:pPr>
            <a:endParaRPr lang="en-US" altLang="en-US" sz="1800">
              <a:ea typeface="ＭＳ Ｐゴシック"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396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3CB968BA-3C9D-244B-94D6-71557ACCE9E1}" type="slidenum">
              <a:rPr lang="en-US" altLang="en-US" sz="1200">
                <a:solidFill>
                  <a:srgbClr val="969696"/>
                </a:solidFill>
                <a:ea typeface="ＭＳ Ｐゴシック" charset="-128"/>
              </a:rPr>
              <a:pPr>
                <a:spcBef>
                  <a:spcPct val="0"/>
                </a:spcBef>
                <a:buFontTx/>
                <a:buNone/>
              </a:pPr>
              <a:t>6</a:t>
            </a:fld>
            <a:endParaRPr lang="en-US" altLang="en-US" sz="1200">
              <a:solidFill>
                <a:srgbClr val="969696"/>
              </a:solidFill>
              <a:ea typeface="ＭＳ Ｐゴシック" charset="-128"/>
            </a:endParaRPr>
          </a:p>
        </p:txBody>
      </p:sp>
      <p:sp>
        <p:nvSpPr>
          <p:cNvPr id="11267" name="Title 1"/>
          <p:cNvSpPr>
            <a:spLocks noGrp="1"/>
          </p:cNvSpPr>
          <p:nvPr>
            <p:ph type="title"/>
          </p:nvPr>
        </p:nvSpPr>
        <p:spPr/>
        <p:txBody>
          <a:bodyPr>
            <a:normAutofit fontScale="90000"/>
          </a:bodyPr>
          <a:lstStyle/>
          <a:p>
            <a:pPr>
              <a:defRPr/>
            </a:pPr>
            <a:r>
              <a:rPr lang="en-US" altLang="en-US">
                <a:ea typeface="ＭＳ Ｐゴシック" pitchFamily="34" charset="-128"/>
              </a:rPr>
              <a:t>CAREER is NSF wide</a:t>
            </a:r>
          </a:p>
        </p:txBody>
      </p:sp>
      <p:sp>
        <p:nvSpPr>
          <p:cNvPr id="13316" name="Content Placeholder 2"/>
          <p:cNvSpPr>
            <a:spLocks noGrp="1"/>
          </p:cNvSpPr>
          <p:nvPr>
            <p:ph idx="1"/>
          </p:nvPr>
        </p:nvSpPr>
        <p:spPr>
          <a:xfrm>
            <a:off x="381000" y="1447800"/>
            <a:ext cx="8382000" cy="5105400"/>
          </a:xfrm>
        </p:spPr>
        <p:txBody>
          <a:bodyPr/>
          <a:lstStyle/>
          <a:p>
            <a:pPr eaLnBrk="1" hangingPunct="1">
              <a:lnSpc>
                <a:spcPct val="90000"/>
              </a:lnSpc>
              <a:buFont typeface="Arial" panose="020B0604020202020204" pitchFamily="34" charset="0"/>
              <a:buChar char="•"/>
              <a:defRPr/>
            </a:pPr>
            <a:r>
              <a:rPr lang="en-US" dirty="0">
                <a:ea typeface="ＭＳ Ｐゴシック" charset="-128"/>
              </a:rPr>
              <a:t>The program started in 1996</a:t>
            </a:r>
          </a:p>
          <a:p>
            <a:pPr eaLnBrk="1" hangingPunct="1">
              <a:lnSpc>
                <a:spcPct val="90000"/>
              </a:lnSpc>
              <a:buFont typeface="Arial" panose="020B0604020202020204" pitchFamily="34" charset="0"/>
              <a:buChar char="•"/>
              <a:defRPr/>
            </a:pPr>
            <a:endParaRPr lang="en-US" sz="1200" dirty="0">
              <a:ea typeface="ＭＳ Ｐゴシック" charset="-128"/>
            </a:endParaRPr>
          </a:p>
          <a:p>
            <a:pPr eaLnBrk="1" hangingPunct="1">
              <a:lnSpc>
                <a:spcPct val="90000"/>
              </a:lnSpc>
              <a:buFont typeface="Arial" panose="020B0604020202020204" pitchFamily="34" charset="0"/>
              <a:buChar char="•"/>
              <a:defRPr/>
            </a:pPr>
            <a:r>
              <a:rPr lang="en-US" dirty="0">
                <a:ea typeface="ＭＳ Ｐゴシック" charset="-128"/>
              </a:rPr>
              <a:t>All Directorates/Offices participate in the program</a:t>
            </a:r>
          </a:p>
          <a:p>
            <a:pPr eaLnBrk="1" hangingPunct="1">
              <a:lnSpc>
                <a:spcPct val="90000"/>
              </a:lnSpc>
              <a:buFont typeface="Arial" panose="020B0604020202020204" pitchFamily="34" charset="0"/>
              <a:buChar char="•"/>
              <a:defRPr/>
            </a:pPr>
            <a:endParaRPr lang="en-US" sz="1200" dirty="0">
              <a:ea typeface="ＭＳ Ｐゴシック" charset="-128"/>
            </a:endParaRPr>
          </a:p>
          <a:p>
            <a:pPr eaLnBrk="1" hangingPunct="1">
              <a:lnSpc>
                <a:spcPct val="90000"/>
              </a:lnSpc>
              <a:buFont typeface="Arial" panose="020B0604020202020204" pitchFamily="34" charset="0"/>
              <a:buChar char="•"/>
              <a:defRPr/>
            </a:pPr>
            <a:r>
              <a:rPr lang="en-US" dirty="0">
                <a:ea typeface="ＭＳ Ｐゴシック" charset="-128"/>
              </a:rPr>
              <a:t>More than 200 Programs across NSF have reviewed CAREER proposals over the years</a:t>
            </a:r>
          </a:p>
          <a:p>
            <a:pPr eaLnBrk="1" hangingPunct="1">
              <a:lnSpc>
                <a:spcPct val="90000"/>
              </a:lnSpc>
              <a:buFont typeface="Arial" panose="020B0604020202020204" pitchFamily="34" charset="0"/>
              <a:buChar char="•"/>
              <a:defRPr/>
            </a:pPr>
            <a:endParaRPr lang="en-US" sz="1200" dirty="0">
              <a:ea typeface="ＭＳ Ｐゴシック" charset="-128"/>
            </a:endParaRPr>
          </a:p>
          <a:p>
            <a:pPr eaLnBrk="1" hangingPunct="1">
              <a:lnSpc>
                <a:spcPct val="90000"/>
              </a:lnSpc>
              <a:buFont typeface="Arial" panose="020B0604020202020204" pitchFamily="34" charset="0"/>
              <a:buChar char="•"/>
              <a:defRPr/>
            </a:pPr>
            <a:r>
              <a:rPr lang="en-US" dirty="0">
                <a:ea typeface="ＭＳ Ｐゴシック" charset="-128"/>
              </a:rPr>
              <a:t>More than 7,000 CAREER awards have been made over the years</a:t>
            </a:r>
          </a:p>
          <a:p>
            <a:pPr eaLnBrk="1" hangingPunct="1">
              <a:lnSpc>
                <a:spcPct val="90000"/>
              </a:lnSpc>
              <a:buFont typeface="Arial" panose="020B0604020202020204" pitchFamily="34" charset="0"/>
              <a:buChar char="•"/>
              <a:defRPr/>
            </a:pPr>
            <a:endParaRPr lang="en-US" sz="1200" dirty="0">
              <a:ea typeface="ＭＳ Ｐゴシック" charset="-128"/>
            </a:endParaRPr>
          </a:p>
          <a:p>
            <a:pPr eaLnBrk="1" hangingPunct="1">
              <a:lnSpc>
                <a:spcPct val="90000"/>
              </a:lnSpc>
              <a:buFont typeface="Arial" panose="020B0604020202020204" pitchFamily="34" charset="0"/>
              <a:buChar char="•"/>
              <a:defRPr/>
            </a:pPr>
            <a:r>
              <a:rPr lang="en-US" dirty="0">
                <a:ea typeface="ＭＳ Ｐゴシック" charset="-128"/>
              </a:rPr>
              <a:t>NSF Presidential Early Career Awards for Scientists and Engineers (PECASE) are selected from the pool of CAREER awards</a:t>
            </a:r>
          </a:p>
          <a:p>
            <a:pPr marL="0" indent="0">
              <a:spcBef>
                <a:spcPts val="800"/>
              </a:spcBef>
              <a:buFont typeface="Arial" panose="020B0604020202020204" pitchFamily="34" charset="0"/>
              <a:buChar char="•"/>
              <a:defRPr/>
            </a:pPr>
            <a:endParaRPr lang="en-US" dirty="0"/>
          </a:p>
        </p:txBody>
      </p:sp>
      <p:pic>
        <p:nvPicPr>
          <p:cNvPr id="19461"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70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852613"/>
            <a:ext cx="2047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0" y="5680075"/>
            <a:ext cx="9144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2400" b="1">
              <a:solidFill>
                <a:srgbClr val="2E476C"/>
              </a:solidFill>
              <a:ea typeface="ＭＳ Ｐゴシック" charset="-128"/>
            </a:endParaRPr>
          </a:p>
        </p:txBody>
      </p:sp>
      <p:sp>
        <p:nvSpPr>
          <p:cNvPr id="21508" name="Text Box 5"/>
          <p:cNvSpPr txBox="1">
            <a:spLocks noChangeArrowheads="1"/>
          </p:cNvSpPr>
          <p:nvPr/>
        </p:nvSpPr>
        <p:spPr bwMode="auto">
          <a:xfrm>
            <a:off x="685800" y="304800"/>
            <a:ext cx="7772400" cy="1200150"/>
          </a:xfrm>
          <a:prstGeom prst="rect">
            <a:avLst/>
          </a:prstGeom>
          <a:solidFill>
            <a:srgbClr val="9EA5C8"/>
          </a:solidFill>
          <a:ln w="9525">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a:spcBef>
                <a:spcPct val="50000"/>
              </a:spcBef>
              <a:buFontTx/>
              <a:buNone/>
            </a:pPr>
            <a:r>
              <a:rPr lang="en-US" altLang="en-US" sz="3600" b="1">
                <a:solidFill>
                  <a:srgbClr val="002060"/>
                </a:solidFill>
                <a:latin typeface="Garamond" charset="0"/>
                <a:ea typeface="ＭＳ Ｐゴシック" charset="-128"/>
              </a:rPr>
              <a:t>Faculty Early Career Development (CAREER) Program (NSF 17-537)</a:t>
            </a:r>
          </a:p>
        </p:txBody>
      </p:sp>
      <p:sp>
        <p:nvSpPr>
          <p:cNvPr id="2" name="Rectangle 1"/>
          <p:cNvSpPr/>
          <p:nvPr/>
        </p:nvSpPr>
        <p:spPr>
          <a:xfrm>
            <a:off x="1066800" y="4248150"/>
            <a:ext cx="7010400" cy="2247900"/>
          </a:xfrm>
          <a:prstGeom prst="rect">
            <a:avLst/>
          </a:prstGeom>
          <a:solidFill>
            <a:srgbClr val="9EA5C8"/>
          </a:solidFill>
          <a:ln>
            <a:solidFill>
              <a:srgbClr val="000099"/>
            </a:solidFill>
          </a:ln>
        </p:spPr>
        <p:txBody>
          <a:bodyPr>
            <a:spAutoFit/>
          </a:bodyPr>
          <a:lstStyle/>
          <a:p>
            <a:pPr algn="just">
              <a:defRPr/>
            </a:pPr>
            <a:r>
              <a:rPr lang="en-US" sz="2000" b="1" dirty="0">
                <a:latin typeface="Garamond" charset="0"/>
                <a:ea typeface="Garamond" charset="0"/>
                <a:cs typeface="Garamond" charset="0"/>
              </a:rPr>
              <a:t>IMPORTANT INFORMATION AND REVISION NOTES </a:t>
            </a:r>
          </a:p>
          <a:p>
            <a:pPr marL="342900" indent="-342900" algn="just">
              <a:buFont typeface="Arial" charset="0"/>
              <a:buChar char="•"/>
              <a:defRPr/>
            </a:pPr>
            <a:r>
              <a:rPr lang="en-US" sz="2000" b="1" dirty="0">
                <a:latin typeface="Garamond" charset="0"/>
                <a:ea typeface="Garamond" charset="0"/>
                <a:cs typeface="Garamond" charset="0"/>
              </a:rPr>
              <a:t>Eligibility requirements have been revised to clarify the required early-career status of applicants. </a:t>
            </a:r>
          </a:p>
          <a:p>
            <a:pPr marL="342900" indent="-342900" algn="just">
              <a:buFont typeface="Arial" charset="0"/>
              <a:buChar char="•"/>
              <a:defRPr/>
            </a:pPr>
            <a:r>
              <a:rPr lang="en-US" sz="2000" b="1" dirty="0">
                <a:latin typeface="Garamond" charset="0"/>
                <a:ea typeface="Garamond" charset="0"/>
                <a:cs typeface="Garamond" charset="0"/>
              </a:rPr>
              <a:t>Support for senior personnel other than the PI that is commensurate with a limited collaborative role in the project is now allowed in the budget of the proposal or of a sub recipient. </a:t>
            </a:r>
          </a:p>
        </p:txBody>
      </p:sp>
      <p:sp>
        <p:nvSpPr>
          <p:cNvPr id="6" name="Rectangle 5"/>
          <p:cNvSpPr/>
          <p:nvPr/>
        </p:nvSpPr>
        <p:spPr>
          <a:xfrm>
            <a:off x="2590800" y="1839913"/>
            <a:ext cx="5343525" cy="1938337"/>
          </a:xfrm>
          <a:prstGeom prst="rect">
            <a:avLst/>
          </a:prstGeom>
          <a:solidFill>
            <a:srgbClr val="9EA5C8"/>
          </a:solidFill>
          <a:ln>
            <a:solidFill>
              <a:srgbClr val="000099"/>
            </a:solidFill>
          </a:ln>
        </p:spPr>
        <p:txBody>
          <a:bodyPr>
            <a:spAutoFit/>
          </a:bodyPr>
          <a:lstStyle/>
          <a:p>
            <a:pPr algn="just">
              <a:defRPr/>
            </a:pPr>
            <a:r>
              <a:rPr lang="en-US" sz="2000" b="1" dirty="0">
                <a:latin typeface="Garamond" charset="0"/>
                <a:ea typeface="Garamond" charset="0"/>
                <a:cs typeface="Garamond" charset="0"/>
              </a:rPr>
              <a:t>Next Deadlines:</a:t>
            </a:r>
          </a:p>
          <a:p>
            <a:pPr marL="342900" indent="-342900" algn="just">
              <a:buFont typeface="Arial" panose="020B0604020202020204" pitchFamily="34" charset="0"/>
              <a:buChar char="•"/>
              <a:defRPr/>
            </a:pPr>
            <a:r>
              <a:rPr lang="en-US" sz="2000" b="1" dirty="0">
                <a:latin typeface="Garamond" charset="0"/>
                <a:ea typeface="Garamond" charset="0"/>
                <a:cs typeface="Garamond" charset="0"/>
              </a:rPr>
              <a:t>July 19, 2017 – BIO, CISE, EHR</a:t>
            </a:r>
          </a:p>
          <a:p>
            <a:pPr marL="342900" indent="-342900" algn="just">
              <a:buFont typeface="Arial" panose="020B0604020202020204" pitchFamily="34" charset="0"/>
              <a:buChar char="•"/>
              <a:defRPr/>
            </a:pPr>
            <a:r>
              <a:rPr lang="en-US" sz="2000" b="1" dirty="0">
                <a:latin typeface="Garamond" charset="0"/>
                <a:ea typeface="Garamond" charset="0"/>
                <a:cs typeface="Garamond" charset="0"/>
              </a:rPr>
              <a:t>July 20, 2017 – ENG</a:t>
            </a:r>
          </a:p>
          <a:p>
            <a:pPr marL="342900" indent="-342900" algn="just">
              <a:buFont typeface="Arial" panose="020B0604020202020204" pitchFamily="34" charset="0"/>
              <a:buChar char="•"/>
              <a:defRPr/>
            </a:pPr>
            <a:r>
              <a:rPr lang="en-US" sz="2000" b="1" dirty="0">
                <a:latin typeface="Garamond" charset="0"/>
                <a:ea typeface="Garamond" charset="0"/>
                <a:cs typeface="Garamond" charset="0"/>
              </a:rPr>
              <a:t>July 21, 2017 – GEO, MPS, SBE</a:t>
            </a:r>
          </a:p>
          <a:p>
            <a:pPr algn="just">
              <a:defRPr/>
            </a:pPr>
            <a:r>
              <a:rPr lang="en-US" sz="2000" b="1" dirty="0">
                <a:latin typeface="Garamond" charset="0"/>
                <a:ea typeface="Garamond" charset="0"/>
                <a:cs typeface="Garamond" charset="0"/>
              </a:rPr>
              <a:t>Future Years:</a:t>
            </a:r>
          </a:p>
          <a:p>
            <a:pPr marL="342900" indent="-342900" algn="just">
              <a:buFont typeface="Arial" panose="020B0604020202020204" pitchFamily="34" charset="0"/>
              <a:buChar char="•"/>
              <a:defRPr/>
            </a:pPr>
            <a:r>
              <a:rPr lang="en-US" sz="2000" b="1" dirty="0">
                <a:latin typeface="Garamond" charset="0"/>
                <a:ea typeface="Garamond" charset="0"/>
                <a:cs typeface="Garamond" charset="0"/>
              </a:rPr>
              <a:t>Third Wed, Thursday, Friday of July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877"/>
    </mc:Choice>
    <mc:Fallback>
      <p:transition spd="slow" advTm="2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Arial" charset="0"/>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spcBef>
                <a:spcPct val="0"/>
              </a:spcBef>
              <a:buFontTx/>
              <a:buNone/>
            </a:pPr>
            <a:fld id="{135FE841-28E1-AF4D-B1B8-2496C0D3E080}" type="slidenum">
              <a:rPr lang="en-US" altLang="en-US" sz="1200">
                <a:solidFill>
                  <a:srgbClr val="969696"/>
                </a:solidFill>
                <a:ea typeface="ＭＳ Ｐゴシック" charset="-128"/>
              </a:rPr>
              <a:pPr>
                <a:spcBef>
                  <a:spcPct val="0"/>
                </a:spcBef>
                <a:buFontTx/>
                <a:buNone/>
              </a:pPr>
              <a:t>8</a:t>
            </a:fld>
            <a:endParaRPr lang="en-US" altLang="en-US" sz="1200">
              <a:solidFill>
                <a:srgbClr val="969696"/>
              </a:solidFill>
              <a:ea typeface="ＭＳ Ｐゴシック" charset="-128"/>
            </a:endParaRPr>
          </a:p>
        </p:txBody>
      </p:sp>
      <p:sp>
        <p:nvSpPr>
          <p:cNvPr id="12291" name="Title 1"/>
          <p:cNvSpPr>
            <a:spLocks noGrp="1"/>
          </p:cNvSpPr>
          <p:nvPr>
            <p:ph type="title"/>
          </p:nvPr>
        </p:nvSpPr>
        <p:spPr/>
        <p:txBody>
          <a:bodyPr>
            <a:normAutofit fontScale="90000"/>
          </a:bodyPr>
          <a:lstStyle/>
          <a:p>
            <a:pPr>
              <a:defRPr/>
            </a:pPr>
            <a:r>
              <a:rPr lang="en-US" altLang="en-US">
                <a:ea typeface="ＭＳ Ｐゴシック" pitchFamily="34" charset="-128"/>
              </a:rPr>
              <a:t>CAREER Investigator Eligibility</a:t>
            </a:r>
          </a:p>
        </p:txBody>
      </p:sp>
      <p:sp>
        <p:nvSpPr>
          <p:cNvPr id="13316" name="Content Placeholder 2"/>
          <p:cNvSpPr>
            <a:spLocks noGrp="1"/>
          </p:cNvSpPr>
          <p:nvPr>
            <p:ph idx="1"/>
          </p:nvPr>
        </p:nvSpPr>
        <p:spPr>
          <a:xfrm>
            <a:off x="228600" y="990600"/>
            <a:ext cx="8915400" cy="5562600"/>
          </a:xfrm>
        </p:spPr>
        <p:txBody>
          <a:bodyPr/>
          <a:lstStyle/>
          <a:p>
            <a:pPr eaLnBrk="1" hangingPunct="1">
              <a:lnSpc>
                <a:spcPct val="90000"/>
              </a:lnSpc>
              <a:buClr>
                <a:schemeClr val="tx1"/>
              </a:buClr>
              <a:buFont typeface="Arial" panose="020B0604020202020204" pitchFamily="34" charset="0"/>
              <a:buChar char="•"/>
              <a:defRPr/>
            </a:pPr>
            <a:r>
              <a:rPr lang="en-US" dirty="0">
                <a:ea typeface="ＭＳ Ｐゴシック" charset="-128"/>
              </a:rPr>
              <a:t>Hold a doctoral degree in a field supported by NSF by proposal deadline</a:t>
            </a:r>
          </a:p>
          <a:p>
            <a:pPr eaLnBrk="1" hangingPunct="1">
              <a:lnSpc>
                <a:spcPct val="90000"/>
              </a:lnSpc>
              <a:buClr>
                <a:schemeClr val="tx1"/>
              </a:buClr>
              <a:buFont typeface="Arial" panose="020B0604020202020204" pitchFamily="34" charset="0"/>
              <a:buChar char="•"/>
              <a:defRPr/>
            </a:pPr>
            <a:endParaRPr lang="en-US" sz="1000" dirty="0">
              <a:ea typeface="ＭＳ Ｐゴシック" charset="-128"/>
            </a:endParaRPr>
          </a:p>
          <a:p>
            <a:pPr eaLnBrk="1" hangingPunct="1">
              <a:lnSpc>
                <a:spcPct val="90000"/>
              </a:lnSpc>
              <a:buFont typeface="Times" charset="0"/>
              <a:buChar char="•"/>
              <a:defRPr/>
            </a:pPr>
            <a:endParaRPr lang="en-US" sz="1000" dirty="0">
              <a:ea typeface="ＭＳ Ｐゴシック" charset="-128"/>
            </a:endParaRPr>
          </a:p>
          <a:p>
            <a:pPr eaLnBrk="1" hangingPunct="1">
              <a:lnSpc>
                <a:spcPct val="90000"/>
              </a:lnSpc>
              <a:buFont typeface="Times" charset="0"/>
              <a:buChar char="•"/>
              <a:defRPr/>
            </a:pPr>
            <a:r>
              <a:rPr lang="en-US" dirty="0">
                <a:ea typeface="ＭＳ Ｐゴシック" charset="-128"/>
              </a:rPr>
              <a:t>Be employed in a tenure-track (</a:t>
            </a:r>
            <a:r>
              <a:rPr lang="en-US" b="1" dirty="0">
                <a:ea typeface="ＭＳ Ｐゴシック" charset="-128"/>
              </a:rPr>
              <a:t>or equivalent</a:t>
            </a:r>
            <a:r>
              <a:rPr lang="en-US" dirty="0">
                <a:ea typeface="ＭＳ Ｐゴシック" charset="-128"/>
              </a:rPr>
              <a:t>) position at an eligible institution as an Assistant Professor (by October 1 following deadline)</a:t>
            </a:r>
          </a:p>
          <a:p>
            <a:pPr eaLnBrk="1" hangingPunct="1">
              <a:lnSpc>
                <a:spcPct val="90000"/>
              </a:lnSpc>
              <a:buFont typeface="Times" charset="0"/>
              <a:buChar char="•"/>
              <a:defRPr/>
            </a:pPr>
            <a:r>
              <a:rPr lang="en-US" altLang="en-US" dirty="0">
                <a:latin typeface="+mj-lt"/>
                <a:ea typeface="Garamond" charset="0"/>
                <a:cs typeface="Garamond" charset="0"/>
              </a:rPr>
              <a:t>Have educational responsibilities at the eligible institution</a:t>
            </a:r>
            <a:endParaRPr lang="en-US" sz="1000" dirty="0">
              <a:ea typeface="ＭＳ Ｐゴシック" charset="-128"/>
            </a:endParaRPr>
          </a:p>
          <a:p>
            <a:pPr eaLnBrk="1" hangingPunct="1">
              <a:lnSpc>
                <a:spcPct val="90000"/>
              </a:lnSpc>
              <a:buFont typeface="Times" charset="0"/>
              <a:buChar char="•"/>
              <a:defRPr/>
            </a:pPr>
            <a:r>
              <a:rPr lang="en-US" dirty="0">
                <a:ea typeface="ＭＳ Ｐゴシック" charset="-128"/>
              </a:rPr>
              <a:t>Have not previously received a CAREER award</a:t>
            </a:r>
          </a:p>
          <a:p>
            <a:pPr eaLnBrk="1" hangingPunct="1">
              <a:lnSpc>
                <a:spcPct val="90000"/>
              </a:lnSpc>
              <a:buFont typeface="Times" charset="0"/>
              <a:buChar char="•"/>
              <a:defRPr/>
            </a:pPr>
            <a:endParaRPr lang="en-US" sz="1000" dirty="0">
              <a:ea typeface="ＭＳ Ｐゴシック" charset="-128"/>
            </a:endParaRPr>
          </a:p>
          <a:p>
            <a:pPr eaLnBrk="1" hangingPunct="1">
              <a:lnSpc>
                <a:spcPct val="90000"/>
              </a:lnSpc>
              <a:buFont typeface="Times" charset="0"/>
              <a:buChar char="•"/>
              <a:defRPr/>
            </a:pPr>
            <a:r>
              <a:rPr lang="en-US" dirty="0">
                <a:ea typeface="ＭＳ Ｐゴシック" charset="-128"/>
              </a:rPr>
              <a:t>Have not had more than two CAREER proposals reviewed</a:t>
            </a:r>
          </a:p>
          <a:p>
            <a:pPr eaLnBrk="1" hangingPunct="1">
              <a:lnSpc>
                <a:spcPct val="90000"/>
              </a:lnSpc>
              <a:buFont typeface="Times" charset="0"/>
              <a:buChar char="•"/>
              <a:defRPr/>
            </a:pPr>
            <a:endParaRPr lang="en-US" sz="1000" dirty="0">
              <a:ea typeface="ＭＳ Ｐゴシック" charset="-128"/>
            </a:endParaRPr>
          </a:p>
        </p:txBody>
      </p:sp>
      <p:pic>
        <p:nvPicPr>
          <p:cNvPr id="23557"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627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Tenure-Track Equivalency</a:t>
            </a:r>
          </a:p>
        </p:txBody>
      </p:sp>
      <p:sp>
        <p:nvSpPr>
          <p:cNvPr id="3" name="Content Placeholder 2"/>
          <p:cNvSpPr>
            <a:spLocks noGrp="1"/>
          </p:cNvSpPr>
          <p:nvPr>
            <p:ph idx="1"/>
          </p:nvPr>
        </p:nvSpPr>
        <p:spPr>
          <a:xfrm>
            <a:off x="304800" y="1082675"/>
            <a:ext cx="8686800" cy="5410200"/>
          </a:xfrm>
        </p:spPr>
        <p:txBody>
          <a:bodyPr/>
          <a:lstStyle/>
          <a:p>
            <a:pPr>
              <a:defRPr/>
            </a:pPr>
            <a:r>
              <a:rPr lang="en-US" sz="2400" dirty="0"/>
              <a:t>The employee has a continuing appointment that is expected to last the five years of a CAREER grant; </a:t>
            </a:r>
          </a:p>
          <a:p>
            <a:pPr>
              <a:defRPr/>
            </a:pPr>
            <a:r>
              <a:rPr lang="en-US" sz="2400" dirty="0"/>
              <a:t>The appointment has substantial research </a:t>
            </a:r>
            <a:r>
              <a:rPr lang="en-US" sz="2400" i="1" dirty="0"/>
              <a:t>and</a:t>
            </a:r>
            <a:r>
              <a:rPr lang="en-US" sz="2400" dirty="0"/>
              <a:t> educational responsibilities;</a:t>
            </a:r>
          </a:p>
          <a:p>
            <a:pPr>
              <a:defRPr/>
            </a:pPr>
            <a:r>
              <a:rPr lang="en-US" sz="2400" dirty="0"/>
              <a:t>The proposed project relates to the employee's career goals and job responsibilities as well as to the mission of the department or organization. </a:t>
            </a:r>
          </a:p>
          <a:p>
            <a:pPr marL="0" indent="0">
              <a:buFont typeface="Arial" panose="020B0604020202020204" pitchFamily="34" charset="0"/>
              <a:buNone/>
              <a:defRPr/>
            </a:pPr>
            <a:r>
              <a:rPr lang="en-US" sz="2400" dirty="0"/>
              <a:t>The Departmental Letter must affirm that the investigator's appointment is at an early-career level equivalent to pre-tenure status, and the Departmental Letter must clearly and convincingly demonstrate how the faculty member's appointment satisfies all the above requirements of tenure-track equivalency.</a:t>
            </a:r>
          </a:p>
          <a:p>
            <a:pPr marL="0" indent="0">
              <a:buFont typeface="Arial" panose="020B0604020202020204" pitchFamily="34" charset="0"/>
              <a:buNone/>
              <a:defRPr/>
            </a:pPr>
            <a:endParaRPr lang="en-US" dirty="0"/>
          </a:p>
          <a:p>
            <a:pPr>
              <a:buFont typeface="Arial" panose="020B0604020202020204" pitchFamily="34" charset="0"/>
              <a:buChar char="•"/>
              <a:defRPr/>
            </a:pPr>
            <a:endParaRPr lang="en-US" dirty="0"/>
          </a:p>
        </p:txBody>
      </p:sp>
      <p:sp>
        <p:nvSpPr>
          <p:cNvPr id="2560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30CF0910-E121-4745-8E59-2FEC593DB4A1}" type="slidenum">
              <a:rPr lang="en-US" altLang="en-US">
                <a:solidFill>
                  <a:srgbClr val="969696"/>
                </a:solidFill>
              </a:rPr>
              <a:pPr/>
              <a:t>9</a:t>
            </a:fld>
            <a:endParaRPr lang="en-US" altLang="en-US">
              <a:solidFill>
                <a:srgbClr val="969696"/>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909"/>
    </mc:Choice>
    <mc:Fallback>
      <p:transition spd="slow" advTm="4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5233</TotalTime>
  <Words>4821</Words>
  <Application>Microsoft Office PowerPoint</Application>
  <PresentationFormat>On-screen Show (4:3)</PresentationFormat>
  <Paragraphs>399</Paragraphs>
  <Slides>30</Slides>
  <Notes>30</Notes>
  <HiddenSlides>0</HiddenSlides>
  <MMClips>30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ＭＳ Ｐゴシック</vt:lpstr>
      <vt:lpstr>Arial</vt:lpstr>
      <vt:lpstr>Calibri</vt:lpstr>
      <vt:lpstr>Courier New</vt:lpstr>
      <vt:lpstr>Garamond</vt:lpstr>
      <vt:lpstr>Lucida Grande</vt:lpstr>
      <vt:lpstr>Symbol</vt:lpstr>
      <vt:lpstr>Times</vt:lpstr>
      <vt:lpstr>Times New Roman</vt:lpstr>
      <vt:lpstr>Office Theme</vt:lpstr>
      <vt:lpstr> Faculty Early Career Development (CAREER) Program  </vt:lpstr>
      <vt:lpstr>PowerPoint Presentation</vt:lpstr>
      <vt:lpstr>PowerPoint Presentation</vt:lpstr>
      <vt:lpstr>NSF Faculty Early-Career Development (CAREER) Program  Most prestigious award to help a junior faculty member develop activities that can effectively integrate research and education within the context of his/her organization. </vt:lpstr>
      <vt:lpstr>Goals of the CAREER Program</vt:lpstr>
      <vt:lpstr>CAREER is NSF wide</vt:lpstr>
      <vt:lpstr>PowerPoint Presentation</vt:lpstr>
      <vt:lpstr>CAREER Investigator Eligibility</vt:lpstr>
      <vt:lpstr>Tenure-Track Equivalency</vt:lpstr>
      <vt:lpstr>Institutional Eligibility</vt:lpstr>
      <vt:lpstr>CAREER varies across NSF</vt:lpstr>
      <vt:lpstr>Merit Review of CAREERs</vt:lpstr>
      <vt:lpstr>Expectations</vt:lpstr>
      <vt:lpstr>PowerPoint Presentation</vt:lpstr>
      <vt:lpstr>PowerPoint Presentation</vt:lpstr>
      <vt:lpstr>Are you ready for CAREER?</vt:lpstr>
      <vt:lpstr>What should be in a CAREER proposal?</vt:lpstr>
      <vt:lpstr>CAREER Education Plan</vt:lpstr>
      <vt:lpstr>Integration of Research and Education</vt:lpstr>
      <vt:lpstr>CAREER Personnel and Budgets</vt:lpstr>
      <vt:lpstr> Letter(s) of Collaboration </vt:lpstr>
      <vt:lpstr>Departmental Letter (2 pages)</vt:lpstr>
      <vt:lpstr>Traits of Successful CAREER Proposals</vt:lpstr>
      <vt:lpstr>PECASE: Presidential Early Career Awards for Scientists and Engineers</vt:lpstr>
      <vt:lpstr>PECASE: Presidential Early Career Awards for Scientists and Engineers</vt:lpstr>
      <vt:lpstr>CAREER Award Supplement Opportunities</vt:lpstr>
      <vt:lpstr>Career-Life Balance Initiative (CLB) Supplement</vt:lpstr>
      <vt:lpstr>Research Opportunities in Europe for NSF CAREER Awardees - Supplement</vt:lpstr>
      <vt:lpstr> The CAREER website – www.nsf.gov/career </vt:lpstr>
      <vt:lpstr>Follow-up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Basu, Mitra</dc:creator>
  <cp:lastModifiedBy>Kundu, Joydip</cp:lastModifiedBy>
  <cp:revision>634</cp:revision>
  <cp:lastPrinted>2014-02-27T19:42:22Z</cp:lastPrinted>
  <dcterms:created xsi:type="dcterms:W3CDTF">1601-01-01T00:00:00Z</dcterms:created>
  <dcterms:modified xsi:type="dcterms:W3CDTF">2017-03-07T20:44:33Z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